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8" r:id="rId5"/>
    <p:sldId id="261" r:id="rId6"/>
    <p:sldId id="277" r:id="rId7"/>
    <p:sldId id="271" r:id="rId8"/>
    <p:sldId id="272" r:id="rId9"/>
    <p:sldId id="273" r:id="rId10"/>
    <p:sldId id="274" r:id="rId11"/>
    <p:sldId id="276" r:id="rId12"/>
    <p:sldId id="265" r:id="rId13"/>
    <p:sldId id="268" r:id="rId14"/>
    <p:sldId id="269" r:id="rId15"/>
    <p:sldId id="270"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8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779" autoAdjust="0"/>
  </p:normalViewPr>
  <p:slideViewPr>
    <p:cSldViewPr snapToGrid="0">
      <p:cViewPr varScale="1">
        <p:scale>
          <a:sx n="100" d="100"/>
          <a:sy n="100" d="100"/>
        </p:scale>
        <p:origin x="9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D558D-EEA2-4D9F-B738-32FE79EA4A3C}" type="datetimeFigureOut">
              <a:rPr lang="en-US" smtClean="0"/>
              <a:t>10/21/2021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8828A-59A0-4ED4-8035-0DB78311965E}" type="slidenum">
              <a:rPr lang="en-US" smtClean="0"/>
              <a:t>‹#›</a:t>
            </a:fld>
            <a:endParaRPr lang="en-US"/>
          </a:p>
        </p:txBody>
      </p:sp>
    </p:spTree>
    <p:extLst>
      <p:ext uri="{BB962C8B-B14F-4D97-AF65-F5344CB8AC3E}">
        <p14:creationId xmlns:p14="http://schemas.microsoft.com/office/powerpoint/2010/main" val="312095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8828A-59A0-4ED4-8035-0DB78311965E}" type="slidenum">
              <a:rPr lang="en-US" smtClean="0"/>
              <a:t>13</a:t>
            </a:fld>
            <a:endParaRPr lang="en-US"/>
          </a:p>
        </p:txBody>
      </p:sp>
    </p:spTree>
    <p:extLst>
      <p:ext uri="{BB962C8B-B14F-4D97-AF65-F5344CB8AC3E}">
        <p14:creationId xmlns:p14="http://schemas.microsoft.com/office/powerpoint/2010/main" val="3071540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C-Title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F18620-A820-47A9-B076-EFC74F7915A4}"/>
              </a:ext>
            </a:extLst>
          </p:cNvPr>
          <p:cNvSpPr/>
          <p:nvPr userDrawn="1"/>
        </p:nvSpPr>
        <p:spPr>
          <a:xfrm>
            <a:off x="0" y="0"/>
            <a:ext cx="1819275" cy="6857998"/>
          </a:xfrm>
          <a:prstGeom prst="rect">
            <a:avLst/>
          </a:prstGeom>
          <a:solidFill>
            <a:srgbClr val="10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BF76BE9-D36B-4188-8CC2-17E48FA55769}"/>
              </a:ext>
            </a:extLst>
          </p:cNvPr>
          <p:cNvCxnSpPr>
            <a:cxnSpLocks/>
          </p:cNvCxnSpPr>
          <p:nvPr userDrawn="1"/>
        </p:nvCxnSpPr>
        <p:spPr>
          <a:xfrm>
            <a:off x="2211148" y="3342008"/>
            <a:ext cx="998085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generated with very high confidence">
            <a:extLst>
              <a:ext uri="{FF2B5EF4-FFF2-40B4-BE49-F238E27FC236}">
                <a16:creationId xmlns:a16="http://schemas.microsoft.com/office/drawing/2014/main" id="{4FAA6862-617B-49DD-8A41-97C227C3F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6411" y="6147028"/>
            <a:ext cx="1218385" cy="390959"/>
          </a:xfrm>
          <a:prstGeom prst="rect">
            <a:avLst/>
          </a:prstGeom>
        </p:spPr>
      </p:pic>
      <p:sp>
        <p:nvSpPr>
          <p:cNvPr id="11" name="TextBox 10">
            <a:extLst>
              <a:ext uri="{FF2B5EF4-FFF2-40B4-BE49-F238E27FC236}">
                <a16:creationId xmlns:a16="http://schemas.microsoft.com/office/drawing/2014/main" id="{00E8DD2B-77F2-4B48-892C-3E79145C7EF1}"/>
              </a:ext>
            </a:extLst>
          </p:cNvPr>
          <p:cNvSpPr txBox="1"/>
          <p:nvPr userDrawn="1"/>
        </p:nvSpPr>
        <p:spPr>
          <a:xfrm>
            <a:off x="2125423" y="3361059"/>
            <a:ext cx="5029200" cy="400110"/>
          </a:xfrm>
          <a:prstGeom prst="rect">
            <a:avLst/>
          </a:prstGeom>
          <a:noFill/>
        </p:spPr>
        <p:txBody>
          <a:bodyPr wrap="square" rtlCol="0">
            <a:spAutoFit/>
          </a:bodyPr>
          <a:lstStyle/>
          <a:p>
            <a:r>
              <a:rPr lang="en-US" sz="2000" cap="small" dirty="0">
                <a:latin typeface="+mj-lt"/>
              </a:rPr>
              <a:t>Piper Companies </a:t>
            </a:r>
          </a:p>
        </p:txBody>
      </p:sp>
      <p:sp>
        <p:nvSpPr>
          <p:cNvPr id="14" name="Text Placeholder 13">
            <a:extLst>
              <a:ext uri="{FF2B5EF4-FFF2-40B4-BE49-F238E27FC236}">
                <a16:creationId xmlns:a16="http://schemas.microsoft.com/office/drawing/2014/main" id="{CA69A51C-84CB-498B-A8EA-11DD019A5DB9}"/>
              </a:ext>
            </a:extLst>
          </p:cNvPr>
          <p:cNvSpPr>
            <a:spLocks noGrp="1"/>
          </p:cNvSpPr>
          <p:nvPr>
            <p:ph type="body" sz="quarter" idx="10" hasCustomPrompt="1"/>
          </p:nvPr>
        </p:nvSpPr>
        <p:spPr>
          <a:xfrm>
            <a:off x="2125423" y="2899394"/>
            <a:ext cx="8535987" cy="461665"/>
          </a:xfrm>
        </p:spPr>
        <p:txBody>
          <a:bodyPr/>
          <a:lstStyle>
            <a:lvl1pPr marL="0" indent="0">
              <a:buNone/>
              <a:defRPr sz="2400" b="1">
                <a:latin typeface="+mj-lt"/>
              </a:defRPr>
            </a:lvl1pPr>
          </a:lstStyle>
          <a:p>
            <a:pPr lvl="0"/>
            <a:r>
              <a:rPr lang="en-US" dirty="0"/>
              <a:t>Title</a:t>
            </a:r>
          </a:p>
        </p:txBody>
      </p:sp>
      <p:pic>
        <p:nvPicPr>
          <p:cNvPr id="3" name="Picture 2" descr="A picture containing outdoor, light, riding, person&#10;&#10;Description automatically generated">
            <a:extLst>
              <a:ext uri="{FF2B5EF4-FFF2-40B4-BE49-F238E27FC236}">
                <a16:creationId xmlns:a16="http://schemas.microsoft.com/office/drawing/2014/main" id="{0C674C57-4AE6-4CEA-BE6A-3291215174EF}"/>
              </a:ext>
            </a:extLst>
          </p:cNvPr>
          <p:cNvPicPr>
            <a:picLocks noChangeAspect="1"/>
          </p:cNvPicPr>
          <p:nvPr userDrawn="1"/>
        </p:nvPicPr>
        <p:blipFill rotWithShape="1">
          <a:blip r:embed="rId3">
            <a:alphaModFix amt="5000"/>
            <a:extLst>
              <a:ext uri="{28A0092B-C50C-407E-A947-70E740481C1C}">
                <a14:useLocalDpi xmlns:a14="http://schemas.microsoft.com/office/drawing/2010/main" val="0"/>
              </a:ext>
            </a:extLst>
          </a:blip>
          <a:srcRect l="37507" r="45307" b="33996"/>
          <a:stretch/>
        </p:blipFill>
        <p:spPr>
          <a:xfrm>
            <a:off x="-1" y="89529"/>
            <a:ext cx="1819275" cy="6768469"/>
          </a:xfrm>
          <a:prstGeom prst="rect">
            <a:avLst/>
          </a:prstGeom>
        </p:spPr>
      </p:pic>
    </p:spTree>
    <p:extLst>
      <p:ext uri="{BB962C8B-B14F-4D97-AF65-F5344CB8AC3E}">
        <p14:creationId xmlns:p14="http://schemas.microsoft.com/office/powerpoint/2010/main" val="196624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CBC9C6-9E87-44D6-8052-809FB38770AD}"/>
              </a:ext>
            </a:extLst>
          </p:cNvPr>
          <p:cNvSpPr/>
          <p:nvPr userDrawn="1"/>
        </p:nvSpPr>
        <p:spPr>
          <a:xfrm>
            <a:off x="145468" y="145469"/>
            <a:ext cx="11901063" cy="6567055"/>
          </a:xfrm>
          <a:prstGeom prst="rect">
            <a:avLst/>
          </a:prstGeom>
          <a:solidFill>
            <a:srgbClr val="10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outdoor, light, riding, person&#10;&#10;Description automatically generated">
            <a:extLst>
              <a:ext uri="{FF2B5EF4-FFF2-40B4-BE49-F238E27FC236}">
                <a16:creationId xmlns:a16="http://schemas.microsoft.com/office/drawing/2014/main" id="{2EF46BC5-91E7-4D2B-B9E3-9D29B6E4343E}"/>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30248" t="1" r="-1249" b="58770"/>
          <a:stretch/>
        </p:blipFill>
        <p:spPr>
          <a:xfrm>
            <a:off x="0" y="0"/>
            <a:ext cx="12192000" cy="6857999"/>
          </a:xfrm>
          <a:prstGeom prst="rect">
            <a:avLst/>
          </a:prstGeom>
        </p:spPr>
      </p:pic>
      <p:sp>
        <p:nvSpPr>
          <p:cNvPr id="4" name="Rectangle 3">
            <a:extLst>
              <a:ext uri="{FF2B5EF4-FFF2-40B4-BE49-F238E27FC236}">
                <a16:creationId xmlns:a16="http://schemas.microsoft.com/office/drawing/2014/main" id="{ACF630DD-7AB4-48D9-AA1B-2E4071B1EE87}"/>
              </a:ext>
            </a:extLst>
          </p:cNvPr>
          <p:cNvSpPr/>
          <p:nvPr userDrawn="1"/>
        </p:nvSpPr>
        <p:spPr>
          <a:xfrm>
            <a:off x="4397829" y="3890115"/>
            <a:ext cx="3396342" cy="91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 name="Text Placeholder 5">
            <a:extLst>
              <a:ext uri="{FF2B5EF4-FFF2-40B4-BE49-F238E27FC236}">
                <a16:creationId xmlns:a16="http://schemas.microsoft.com/office/drawing/2014/main" id="{DCF33160-50EA-4E44-98A3-7B664AD83AAB}"/>
              </a:ext>
            </a:extLst>
          </p:cNvPr>
          <p:cNvSpPr>
            <a:spLocks noGrp="1"/>
          </p:cNvSpPr>
          <p:nvPr>
            <p:ph type="body" sz="quarter" idx="10" hasCustomPrompt="1"/>
          </p:nvPr>
        </p:nvSpPr>
        <p:spPr>
          <a:xfrm>
            <a:off x="146631" y="3092074"/>
            <a:ext cx="11899900" cy="673844"/>
          </a:xfrm>
        </p:spPr>
        <p:txBody>
          <a:bodyPr>
            <a:noAutofit/>
          </a:bodyPr>
          <a:lstStyle>
            <a:lvl1pPr marL="0" indent="0" algn="ctr">
              <a:buNone/>
              <a:defRPr sz="4800">
                <a:solidFill>
                  <a:schemeClr val="bg1"/>
                </a:solidFill>
                <a:latin typeface="Calibri Light" panose="020F0302020204030204" pitchFamily="34" charset="0"/>
                <a:cs typeface="Calibri Light" panose="020F0302020204030204" pitchFamily="34" charset="0"/>
              </a:defRPr>
            </a:lvl1pPr>
          </a:lstStyle>
          <a:p>
            <a:pPr lvl="0"/>
            <a:r>
              <a:rPr lang="en-US" dirty="0">
                <a:latin typeface="Calibri Light" panose="020F0302020204030204" pitchFamily="34" charset="0"/>
                <a:cs typeface="Calibri Light" panose="020F0302020204030204" pitchFamily="34" charset="0"/>
              </a:rPr>
              <a:t>Slide Title</a:t>
            </a:r>
            <a:endParaRPr lang="en-US" dirty="0"/>
          </a:p>
        </p:txBody>
      </p:sp>
    </p:spTree>
    <p:extLst>
      <p:ext uri="{BB962C8B-B14F-4D97-AF65-F5344CB8AC3E}">
        <p14:creationId xmlns:p14="http://schemas.microsoft.com/office/powerpoint/2010/main" val="301779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Slide -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CBC9C6-9E87-44D6-8052-809FB38770AD}"/>
              </a:ext>
            </a:extLst>
          </p:cNvPr>
          <p:cNvSpPr/>
          <p:nvPr userDrawn="1"/>
        </p:nvSpPr>
        <p:spPr>
          <a:xfrm>
            <a:off x="145468" y="145469"/>
            <a:ext cx="11901063" cy="6567055"/>
          </a:xfrm>
          <a:prstGeom prst="rect">
            <a:avLst/>
          </a:prstGeom>
          <a:solidFill>
            <a:srgbClr val="10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outdoor, light, riding, person&#10;&#10;Description automatically generated">
            <a:extLst>
              <a:ext uri="{FF2B5EF4-FFF2-40B4-BE49-F238E27FC236}">
                <a16:creationId xmlns:a16="http://schemas.microsoft.com/office/drawing/2014/main" id="{2EF46BC5-91E7-4D2B-B9E3-9D29B6E4343E}"/>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30248" t="1" r="-1249" b="58770"/>
          <a:stretch/>
        </p:blipFill>
        <p:spPr>
          <a:xfrm>
            <a:off x="0" y="0"/>
            <a:ext cx="12192000" cy="6857999"/>
          </a:xfrm>
          <a:prstGeom prst="rect">
            <a:avLst/>
          </a:prstGeom>
        </p:spPr>
      </p:pic>
      <p:sp>
        <p:nvSpPr>
          <p:cNvPr id="4" name="Rectangle 3">
            <a:extLst>
              <a:ext uri="{FF2B5EF4-FFF2-40B4-BE49-F238E27FC236}">
                <a16:creationId xmlns:a16="http://schemas.microsoft.com/office/drawing/2014/main" id="{ACF630DD-7AB4-48D9-AA1B-2E4071B1EE87}"/>
              </a:ext>
            </a:extLst>
          </p:cNvPr>
          <p:cNvSpPr/>
          <p:nvPr userDrawn="1"/>
        </p:nvSpPr>
        <p:spPr>
          <a:xfrm>
            <a:off x="4397829" y="3890115"/>
            <a:ext cx="3396342" cy="91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 name="Text Placeholder 5">
            <a:extLst>
              <a:ext uri="{FF2B5EF4-FFF2-40B4-BE49-F238E27FC236}">
                <a16:creationId xmlns:a16="http://schemas.microsoft.com/office/drawing/2014/main" id="{DCF33160-50EA-4E44-98A3-7B664AD83AAB}"/>
              </a:ext>
            </a:extLst>
          </p:cNvPr>
          <p:cNvSpPr>
            <a:spLocks noGrp="1"/>
          </p:cNvSpPr>
          <p:nvPr>
            <p:ph type="body" sz="quarter" idx="10" hasCustomPrompt="1"/>
          </p:nvPr>
        </p:nvSpPr>
        <p:spPr>
          <a:xfrm>
            <a:off x="146631" y="3092074"/>
            <a:ext cx="11899900" cy="673844"/>
          </a:xfrm>
        </p:spPr>
        <p:txBody>
          <a:bodyPr>
            <a:noAutofit/>
          </a:bodyPr>
          <a:lstStyle>
            <a:lvl1pPr marL="0" indent="0" algn="ctr">
              <a:buNone/>
              <a:defRPr sz="4800">
                <a:solidFill>
                  <a:schemeClr val="bg1"/>
                </a:solidFill>
                <a:latin typeface="Calibri Light" panose="020F0302020204030204" pitchFamily="34" charset="0"/>
                <a:cs typeface="Calibri Light" panose="020F0302020204030204" pitchFamily="34" charset="0"/>
              </a:defRPr>
            </a:lvl1pPr>
          </a:lstStyle>
          <a:p>
            <a:pPr lvl="0"/>
            <a:r>
              <a:rPr lang="en-US" dirty="0">
                <a:latin typeface="Calibri Light" panose="020F0302020204030204" pitchFamily="34" charset="0"/>
                <a:cs typeface="Calibri Light" panose="020F0302020204030204" pitchFamily="34" charset="0"/>
              </a:rPr>
              <a:t>Slide Title</a:t>
            </a:r>
            <a:endParaRPr lang="en-US" dirty="0"/>
          </a:p>
        </p:txBody>
      </p:sp>
    </p:spTree>
    <p:extLst>
      <p:ext uri="{BB962C8B-B14F-4D97-AF65-F5344CB8AC3E}">
        <p14:creationId xmlns:p14="http://schemas.microsoft.com/office/powerpoint/2010/main" val="112195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Slide - L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CBC9C6-9E87-44D6-8052-809FB38770AD}"/>
              </a:ext>
            </a:extLst>
          </p:cNvPr>
          <p:cNvSpPr/>
          <p:nvPr userDrawn="1"/>
        </p:nvSpPr>
        <p:spPr>
          <a:xfrm>
            <a:off x="145468" y="145469"/>
            <a:ext cx="11901063" cy="6567055"/>
          </a:xfrm>
          <a:prstGeom prst="rect">
            <a:avLst/>
          </a:prstGeom>
          <a:solidFill>
            <a:srgbClr val="10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outdoor, light, riding, person&#10;&#10;Description automatically generated">
            <a:extLst>
              <a:ext uri="{FF2B5EF4-FFF2-40B4-BE49-F238E27FC236}">
                <a16:creationId xmlns:a16="http://schemas.microsoft.com/office/drawing/2014/main" id="{2EF46BC5-91E7-4D2B-B9E3-9D29B6E4343E}"/>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30248" t="1" r="-1249" b="58770"/>
          <a:stretch/>
        </p:blipFill>
        <p:spPr>
          <a:xfrm>
            <a:off x="0" y="0"/>
            <a:ext cx="12192000" cy="6857999"/>
          </a:xfrm>
          <a:prstGeom prst="rect">
            <a:avLst/>
          </a:prstGeom>
        </p:spPr>
      </p:pic>
      <p:sp>
        <p:nvSpPr>
          <p:cNvPr id="4" name="Rectangle 3">
            <a:extLst>
              <a:ext uri="{FF2B5EF4-FFF2-40B4-BE49-F238E27FC236}">
                <a16:creationId xmlns:a16="http://schemas.microsoft.com/office/drawing/2014/main" id="{ACF630DD-7AB4-48D9-AA1B-2E4071B1EE87}"/>
              </a:ext>
            </a:extLst>
          </p:cNvPr>
          <p:cNvSpPr/>
          <p:nvPr userDrawn="1"/>
        </p:nvSpPr>
        <p:spPr>
          <a:xfrm>
            <a:off x="4397829" y="3890115"/>
            <a:ext cx="3396342" cy="914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 name="Text Placeholder 5">
            <a:extLst>
              <a:ext uri="{FF2B5EF4-FFF2-40B4-BE49-F238E27FC236}">
                <a16:creationId xmlns:a16="http://schemas.microsoft.com/office/drawing/2014/main" id="{DCF33160-50EA-4E44-98A3-7B664AD83AAB}"/>
              </a:ext>
            </a:extLst>
          </p:cNvPr>
          <p:cNvSpPr>
            <a:spLocks noGrp="1"/>
          </p:cNvSpPr>
          <p:nvPr>
            <p:ph type="body" sz="quarter" idx="10" hasCustomPrompt="1"/>
          </p:nvPr>
        </p:nvSpPr>
        <p:spPr>
          <a:xfrm>
            <a:off x="146631" y="3092074"/>
            <a:ext cx="11899900" cy="673844"/>
          </a:xfrm>
        </p:spPr>
        <p:txBody>
          <a:bodyPr>
            <a:noAutofit/>
          </a:bodyPr>
          <a:lstStyle>
            <a:lvl1pPr marL="0" indent="0" algn="ctr">
              <a:buNone/>
              <a:defRPr sz="4800">
                <a:solidFill>
                  <a:schemeClr val="bg1"/>
                </a:solidFill>
                <a:latin typeface="Calibri Light" panose="020F0302020204030204" pitchFamily="34" charset="0"/>
                <a:cs typeface="Calibri Light" panose="020F0302020204030204" pitchFamily="34" charset="0"/>
              </a:defRPr>
            </a:lvl1pPr>
          </a:lstStyle>
          <a:p>
            <a:pPr lvl="0"/>
            <a:r>
              <a:rPr lang="en-US" dirty="0">
                <a:latin typeface="Calibri Light" panose="020F0302020204030204" pitchFamily="34" charset="0"/>
                <a:cs typeface="Calibri Light" panose="020F0302020204030204" pitchFamily="34" charset="0"/>
              </a:rPr>
              <a:t>Slide Title</a:t>
            </a:r>
            <a:endParaRPr lang="en-US" dirty="0"/>
          </a:p>
        </p:txBody>
      </p:sp>
    </p:spTree>
    <p:extLst>
      <p:ext uri="{BB962C8B-B14F-4D97-AF65-F5344CB8AC3E}">
        <p14:creationId xmlns:p14="http://schemas.microsoft.com/office/powerpoint/2010/main" val="4070444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S">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D0B02E6-C192-4A33-8F7A-F56B584B1AD9}"/>
              </a:ext>
            </a:extLst>
          </p:cNvPr>
          <p:cNvSpPr txBox="1"/>
          <p:nvPr userDrawn="1"/>
        </p:nvSpPr>
        <p:spPr>
          <a:xfrm>
            <a:off x="437493" y="232530"/>
            <a:ext cx="2896257" cy="307777"/>
          </a:xfrm>
          <a:prstGeom prst="rect">
            <a:avLst/>
          </a:prstGeom>
          <a:noFill/>
        </p:spPr>
        <p:txBody>
          <a:bodyPr wrap="square" rtlCol="0">
            <a:spAutoFit/>
          </a:bodyPr>
          <a:lstStyle/>
          <a:p>
            <a:r>
              <a:rPr lang="en-US" sz="1400" spc="150" dirty="0">
                <a:latin typeface="+mn-lt"/>
                <a:ea typeface="Lato Medium" panose="020F0502020204030203" pitchFamily="34" charset="0"/>
                <a:cs typeface="Lato Medium" panose="020F0502020204030203" pitchFamily="34" charset="0"/>
              </a:rPr>
              <a:t>Piper Enterprise Solutions</a:t>
            </a:r>
          </a:p>
        </p:txBody>
      </p:sp>
      <p:sp>
        <p:nvSpPr>
          <p:cNvPr id="12" name="Rectangle 11">
            <a:extLst>
              <a:ext uri="{FF2B5EF4-FFF2-40B4-BE49-F238E27FC236}">
                <a16:creationId xmlns:a16="http://schemas.microsoft.com/office/drawing/2014/main" id="{0E1DAF04-7BA6-4273-B3B0-2D1DF27F4D2F}"/>
              </a:ext>
            </a:extLst>
          </p:cNvPr>
          <p:cNvSpPr/>
          <p:nvPr userDrawn="1"/>
        </p:nvSpPr>
        <p:spPr>
          <a:xfrm>
            <a:off x="0" y="5891262"/>
            <a:ext cx="12192000" cy="969496"/>
          </a:xfrm>
          <a:prstGeom prst="rect">
            <a:avLst/>
          </a:prstGeom>
          <a:solidFill>
            <a:srgbClr val="10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703C5B-4BD3-4C17-8948-99080D30A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0095" y="6084873"/>
            <a:ext cx="1256801" cy="403125"/>
          </a:xfrm>
          <a:prstGeom prst="rect">
            <a:avLst/>
          </a:prstGeom>
        </p:spPr>
      </p:pic>
      <p:sp>
        <p:nvSpPr>
          <p:cNvPr id="15" name="TextBox 14">
            <a:extLst>
              <a:ext uri="{FF2B5EF4-FFF2-40B4-BE49-F238E27FC236}">
                <a16:creationId xmlns:a16="http://schemas.microsoft.com/office/drawing/2014/main" id="{D37F0A1C-B43D-493A-890D-1B5230C2718F}"/>
              </a:ext>
            </a:extLst>
          </p:cNvPr>
          <p:cNvSpPr txBox="1"/>
          <p:nvPr userDrawn="1"/>
        </p:nvSpPr>
        <p:spPr>
          <a:xfrm>
            <a:off x="9301376" y="6532662"/>
            <a:ext cx="2890624" cy="200055"/>
          </a:xfrm>
          <a:prstGeom prst="rect">
            <a:avLst/>
          </a:prstGeom>
          <a:noFill/>
        </p:spPr>
        <p:txBody>
          <a:bodyPr wrap="square" rtlCol="0">
            <a:spAutoFit/>
          </a:bodyPr>
          <a:lstStyle/>
          <a:p>
            <a:r>
              <a:rPr lang="en-US" sz="1050" baseline="30000" dirty="0">
                <a:solidFill>
                  <a:schemeClr val="bg1"/>
                </a:solidFill>
              </a:rPr>
              <a:t>© 2021 Piper Companies, a ZP Group Company- All Rights Reserved</a:t>
            </a:r>
          </a:p>
        </p:txBody>
      </p:sp>
      <p:cxnSp>
        <p:nvCxnSpPr>
          <p:cNvPr id="9" name="Straight Connector 8">
            <a:extLst>
              <a:ext uri="{FF2B5EF4-FFF2-40B4-BE49-F238E27FC236}">
                <a16:creationId xmlns:a16="http://schemas.microsoft.com/office/drawing/2014/main" id="{8A193DB0-9325-4647-AFD4-DE6A811A8E9B}"/>
              </a:ext>
            </a:extLst>
          </p:cNvPr>
          <p:cNvCxnSpPr>
            <a:cxnSpLocks/>
          </p:cNvCxnSpPr>
          <p:nvPr userDrawn="1"/>
        </p:nvCxnSpPr>
        <p:spPr>
          <a:xfrm>
            <a:off x="2990850" y="379733"/>
            <a:ext cx="92011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 Placeholder 13">
            <a:extLst>
              <a:ext uri="{FF2B5EF4-FFF2-40B4-BE49-F238E27FC236}">
                <a16:creationId xmlns:a16="http://schemas.microsoft.com/office/drawing/2014/main" id="{861541D8-147A-4248-8147-4E5964F200C2}"/>
              </a:ext>
            </a:extLst>
          </p:cNvPr>
          <p:cNvSpPr>
            <a:spLocks noGrp="1"/>
          </p:cNvSpPr>
          <p:nvPr>
            <p:ph type="body" sz="quarter" idx="10"/>
          </p:nvPr>
        </p:nvSpPr>
        <p:spPr>
          <a:xfrm>
            <a:off x="438150" y="466725"/>
            <a:ext cx="6118225" cy="425450"/>
          </a:xfrm>
        </p:spPr>
        <p:txBody>
          <a:bodyPr>
            <a:noAutofit/>
          </a:bodyPr>
          <a:lstStyle>
            <a:lvl1pPr marL="0" indent="0">
              <a:buNone/>
              <a:defRPr sz="2400" b="1">
                <a:latin typeface="Calibri Light "/>
                <a:cs typeface="Calibri Light" panose="020F0302020204030204" pitchFamily="34" charset="0"/>
              </a:defRPr>
            </a:lvl1pPr>
          </a:lstStyle>
          <a:p>
            <a:pPr lvl="0"/>
            <a:endParaRPr lang="en-US" dirty="0"/>
          </a:p>
        </p:txBody>
      </p:sp>
    </p:spTree>
    <p:extLst>
      <p:ext uri="{BB962C8B-B14F-4D97-AF65-F5344CB8AC3E}">
        <p14:creationId xmlns:p14="http://schemas.microsoft.com/office/powerpoint/2010/main" val="1351811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feSci">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D0B02E6-C192-4A33-8F7A-F56B584B1AD9}"/>
              </a:ext>
            </a:extLst>
          </p:cNvPr>
          <p:cNvSpPr txBox="1"/>
          <p:nvPr userDrawn="1"/>
        </p:nvSpPr>
        <p:spPr>
          <a:xfrm>
            <a:off x="437493" y="232530"/>
            <a:ext cx="2896257" cy="307777"/>
          </a:xfrm>
          <a:prstGeom prst="rect">
            <a:avLst/>
          </a:prstGeom>
          <a:noFill/>
        </p:spPr>
        <p:txBody>
          <a:bodyPr wrap="square" rtlCol="0">
            <a:spAutoFit/>
          </a:bodyPr>
          <a:lstStyle/>
          <a:p>
            <a:r>
              <a:rPr lang="en-US" sz="1400" spc="150" dirty="0">
                <a:latin typeface="+mn-lt"/>
                <a:ea typeface="Lato Medium" panose="020F0502020204030203" pitchFamily="34" charset="0"/>
                <a:cs typeface="Lato Medium" panose="020F0502020204030203" pitchFamily="34" charset="0"/>
              </a:rPr>
              <a:t>Piper Life Sciences</a:t>
            </a:r>
          </a:p>
        </p:txBody>
      </p:sp>
      <p:sp>
        <p:nvSpPr>
          <p:cNvPr id="12" name="Rectangle 11">
            <a:extLst>
              <a:ext uri="{FF2B5EF4-FFF2-40B4-BE49-F238E27FC236}">
                <a16:creationId xmlns:a16="http://schemas.microsoft.com/office/drawing/2014/main" id="{0E1DAF04-7BA6-4273-B3B0-2D1DF27F4D2F}"/>
              </a:ext>
            </a:extLst>
          </p:cNvPr>
          <p:cNvSpPr/>
          <p:nvPr userDrawn="1"/>
        </p:nvSpPr>
        <p:spPr>
          <a:xfrm>
            <a:off x="0" y="5891262"/>
            <a:ext cx="12192000" cy="969496"/>
          </a:xfrm>
          <a:prstGeom prst="rect">
            <a:avLst/>
          </a:prstGeom>
          <a:solidFill>
            <a:srgbClr val="10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703C5B-4BD3-4C17-8948-99080D30A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0095" y="6084873"/>
            <a:ext cx="1256801" cy="403125"/>
          </a:xfrm>
          <a:prstGeom prst="rect">
            <a:avLst/>
          </a:prstGeom>
        </p:spPr>
      </p:pic>
      <p:sp>
        <p:nvSpPr>
          <p:cNvPr id="15" name="TextBox 14">
            <a:extLst>
              <a:ext uri="{FF2B5EF4-FFF2-40B4-BE49-F238E27FC236}">
                <a16:creationId xmlns:a16="http://schemas.microsoft.com/office/drawing/2014/main" id="{D37F0A1C-B43D-493A-890D-1B5230C2718F}"/>
              </a:ext>
            </a:extLst>
          </p:cNvPr>
          <p:cNvSpPr txBox="1"/>
          <p:nvPr userDrawn="1"/>
        </p:nvSpPr>
        <p:spPr>
          <a:xfrm>
            <a:off x="9301376" y="6532662"/>
            <a:ext cx="2890624" cy="200055"/>
          </a:xfrm>
          <a:prstGeom prst="rect">
            <a:avLst/>
          </a:prstGeom>
          <a:noFill/>
        </p:spPr>
        <p:txBody>
          <a:bodyPr wrap="square" rtlCol="0">
            <a:spAutoFit/>
          </a:bodyPr>
          <a:lstStyle/>
          <a:p>
            <a:r>
              <a:rPr lang="en-US" sz="1050" baseline="30000" dirty="0">
                <a:solidFill>
                  <a:schemeClr val="bg1"/>
                </a:solidFill>
              </a:rPr>
              <a:t>© 2021 Piper Companies, a ZP Group Company- All Rights Reserved</a:t>
            </a:r>
          </a:p>
        </p:txBody>
      </p:sp>
      <p:cxnSp>
        <p:nvCxnSpPr>
          <p:cNvPr id="9" name="Straight Connector 8">
            <a:extLst>
              <a:ext uri="{FF2B5EF4-FFF2-40B4-BE49-F238E27FC236}">
                <a16:creationId xmlns:a16="http://schemas.microsoft.com/office/drawing/2014/main" id="{8A193DB0-9325-4647-AFD4-DE6A811A8E9B}"/>
              </a:ext>
            </a:extLst>
          </p:cNvPr>
          <p:cNvCxnSpPr>
            <a:cxnSpLocks/>
          </p:cNvCxnSpPr>
          <p:nvPr userDrawn="1"/>
        </p:nvCxnSpPr>
        <p:spPr>
          <a:xfrm>
            <a:off x="2286000" y="379733"/>
            <a:ext cx="9906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Text Placeholder 13">
            <a:extLst>
              <a:ext uri="{FF2B5EF4-FFF2-40B4-BE49-F238E27FC236}">
                <a16:creationId xmlns:a16="http://schemas.microsoft.com/office/drawing/2014/main" id="{DA3A470C-C98A-4319-9DC5-3F1C0EB248AC}"/>
              </a:ext>
            </a:extLst>
          </p:cNvPr>
          <p:cNvSpPr>
            <a:spLocks noGrp="1"/>
          </p:cNvSpPr>
          <p:nvPr>
            <p:ph type="body" sz="quarter" idx="10"/>
          </p:nvPr>
        </p:nvSpPr>
        <p:spPr>
          <a:xfrm>
            <a:off x="438150" y="466725"/>
            <a:ext cx="6118225" cy="425450"/>
          </a:xfrm>
        </p:spPr>
        <p:txBody>
          <a:bodyPr>
            <a:noAutofit/>
          </a:bodyPr>
          <a:lstStyle>
            <a:lvl1pPr marL="0" indent="0">
              <a:buNone/>
              <a:defRPr sz="2400" b="1">
                <a:latin typeface="Calibri Light "/>
                <a:cs typeface="Calibri Light" panose="020F0302020204030204" pitchFamily="34" charset="0"/>
              </a:defRPr>
            </a:lvl1pPr>
          </a:lstStyle>
          <a:p>
            <a:pPr lvl="0"/>
            <a:endParaRPr lang="en-US" dirty="0"/>
          </a:p>
        </p:txBody>
      </p:sp>
    </p:spTree>
    <p:extLst>
      <p:ext uri="{BB962C8B-B14F-4D97-AF65-F5344CB8AC3E}">
        <p14:creationId xmlns:p14="http://schemas.microsoft.com/office/powerpoint/2010/main" val="1481843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inical">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D0B02E6-C192-4A33-8F7A-F56B584B1AD9}"/>
              </a:ext>
            </a:extLst>
          </p:cNvPr>
          <p:cNvSpPr txBox="1"/>
          <p:nvPr userDrawn="1"/>
        </p:nvSpPr>
        <p:spPr>
          <a:xfrm>
            <a:off x="437493" y="232530"/>
            <a:ext cx="2896257" cy="307777"/>
          </a:xfrm>
          <a:prstGeom prst="rect">
            <a:avLst/>
          </a:prstGeom>
          <a:noFill/>
        </p:spPr>
        <p:txBody>
          <a:bodyPr wrap="square" rtlCol="0">
            <a:spAutoFit/>
          </a:bodyPr>
          <a:lstStyle/>
          <a:p>
            <a:r>
              <a:rPr lang="en-US" sz="1400" spc="150" dirty="0">
                <a:latin typeface="+mn-lt"/>
                <a:ea typeface="Lato Medium" panose="020F0502020204030203" pitchFamily="34" charset="0"/>
                <a:cs typeface="Lato Medium" panose="020F0502020204030203" pitchFamily="34" charset="0"/>
              </a:rPr>
              <a:t>Piper Clinical</a:t>
            </a:r>
          </a:p>
        </p:txBody>
      </p:sp>
      <p:sp>
        <p:nvSpPr>
          <p:cNvPr id="12" name="Rectangle 11">
            <a:extLst>
              <a:ext uri="{FF2B5EF4-FFF2-40B4-BE49-F238E27FC236}">
                <a16:creationId xmlns:a16="http://schemas.microsoft.com/office/drawing/2014/main" id="{0E1DAF04-7BA6-4273-B3B0-2D1DF27F4D2F}"/>
              </a:ext>
            </a:extLst>
          </p:cNvPr>
          <p:cNvSpPr/>
          <p:nvPr userDrawn="1"/>
        </p:nvSpPr>
        <p:spPr>
          <a:xfrm>
            <a:off x="0" y="5891262"/>
            <a:ext cx="12192000" cy="969496"/>
          </a:xfrm>
          <a:prstGeom prst="rect">
            <a:avLst/>
          </a:prstGeom>
          <a:solidFill>
            <a:srgbClr val="10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703C5B-4BD3-4C17-8948-99080D30A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0095" y="6084873"/>
            <a:ext cx="1256801" cy="403125"/>
          </a:xfrm>
          <a:prstGeom prst="rect">
            <a:avLst/>
          </a:prstGeom>
        </p:spPr>
      </p:pic>
      <p:sp>
        <p:nvSpPr>
          <p:cNvPr id="15" name="TextBox 14">
            <a:extLst>
              <a:ext uri="{FF2B5EF4-FFF2-40B4-BE49-F238E27FC236}">
                <a16:creationId xmlns:a16="http://schemas.microsoft.com/office/drawing/2014/main" id="{D37F0A1C-B43D-493A-890D-1B5230C2718F}"/>
              </a:ext>
            </a:extLst>
          </p:cNvPr>
          <p:cNvSpPr txBox="1"/>
          <p:nvPr userDrawn="1"/>
        </p:nvSpPr>
        <p:spPr>
          <a:xfrm>
            <a:off x="9301376" y="6532662"/>
            <a:ext cx="2890624" cy="200055"/>
          </a:xfrm>
          <a:prstGeom prst="rect">
            <a:avLst/>
          </a:prstGeom>
          <a:noFill/>
        </p:spPr>
        <p:txBody>
          <a:bodyPr wrap="square" rtlCol="0">
            <a:spAutoFit/>
          </a:bodyPr>
          <a:lstStyle/>
          <a:p>
            <a:r>
              <a:rPr lang="en-US" sz="1050" baseline="30000" dirty="0">
                <a:solidFill>
                  <a:schemeClr val="bg1"/>
                </a:solidFill>
              </a:rPr>
              <a:t>© 2021 Piper Companies, a ZP Group Company- All Rights Reserved</a:t>
            </a:r>
          </a:p>
        </p:txBody>
      </p:sp>
      <p:cxnSp>
        <p:nvCxnSpPr>
          <p:cNvPr id="10" name="Straight Connector 9">
            <a:extLst>
              <a:ext uri="{FF2B5EF4-FFF2-40B4-BE49-F238E27FC236}">
                <a16:creationId xmlns:a16="http://schemas.microsoft.com/office/drawing/2014/main" id="{A5C4B5C6-829D-4D99-8F4E-C855E34FA055}"/>
              </a:ext>
            </a:extLst>
          </p:cNvPr>
          <p:cNvCxnSpPr>
            <a:cxnSpLocks/>
          </p:cNvCxnSpPr>
          <p:nvPr userDrawn="1"/>
        </p:nvCxnSpPr>
        <p:spPr>
          <a:xfrm>
            <a:off x="1781175" y="379733"/>
            <a:ext cx="104108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 Placeholder 13">
            <a:extLst>
              <a:ext uri="{FF2B5EF4-FFF2-40B4-BE49-F238E27FC236}">
                <a16:creationId xmlns:a16="http://schemas.microsoft.com/office/drawing/2014/main" id="{5F16DECD-91B9-427B-9886-524384953B6F}"/>
              </a:ext>
            </a:extLst>
          </p:cNvPr>
          <p:cNvSpPr>
            <a:spLocks noGrp="1"/>
          </p:cNvSpPr>
          <p:nvPr>
            <p:ph type="body" sz="quarter" idx="10"/>
          </p:nvPr>
        </p:nvSpPr>
        <p:spPr>
          <a:xfrm>
            <a:off x="438150" y="466725"/>
            <a:ext cx="6118225" cy="425450"/>
          </a:xfrm>
        </p:spPr>
        <p:txBody>
          <a:bodyPr>
            <a:noAutofit/>
          </a:bodyPr>
          <a:lstStyle>
            <a:lvl1pPr marL="0" indent="0">
              <a:buNone/>
              <a:defRPr sz="2400" b="1">
                <a:latin typeface="Calibri Light "/>
                <a:cs typeface="Calibri Light" panose="020F0302020204030204" pitchFamily="34" charset="0"/>
              </a:defRPr>
            </a:lvl1pPr>
          </a:lstStyle>
          <a:p>
            <a:pPr lvl="0"/>
            <a:endParaRPr lang="en-US" dirty="0"/>
          </a:p>
        </p:txBody>
      </p:sp>
    </p:spTree>
    <p:extLst>
      <p:ext uri="{BB962C8B-B14F-4D97-AF65-F5344CB8AC3E}">
        <p14:creationId xmlns:p14="http://schemas.microsoft.com/office/powerpoint/2010/main" val="1995809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D0B02E6-C192-4A33-8F7A-F56B584B1AD9}"/>
              </a:ext>
            </a:extLst>
          </p:cNvPr>
          <p:cNvSpPr txBox="1"/>
          <p:nvPr userDrawn="1"/>
        </p:nvSpPr>
        <p:spPr>
          <a:xfrm>
            <a:off x="437493" y="232530"/>
            <a:ext cx="2896257" cy="307777"/>
          </a:xfrm>
          <a:prstGeom prst="rect">
            <a:avLst/>
          </a:prstGeom>
          <a:noFill/>
        </p:spPr>
        <p:txBody>
          <a:bodyPr wrap="square" rtlCol="0">
            <a:spAutoFit/>
          </a:bodyPr>
          <a:lstStyle/>
          <a:p>
            <a:r>
              <a:rPr lang="en-US" sz="1400" spc="150" dirty="0">
                <a:latin typeface="+mn-lt"/>
                <a:ea typeface="Lato Medium" panose="020F0502020204030203" pitchFamily="34" charset="0"/>
                <a:cs typeface="Lato Medium" panose="020F0502020204030203" pitchFamily="34" charset="0"/>
              </a:rPr>
              <a:t>PIPER COMPANIES</a:t>
            </a:r>
          </a:p>
        </p:txBody>
      </p:sp>
      <p:sp>
        <p:nvSpPr>
          <p:cNvPr id="6" name="Text Placeholder 5">
            <a:extLst>
              <a:ext uri="{FF2B5EF4-FFF2-40B4-BE49-F238E27FC236}">
                <a16:creationId xmlns:a16="http://schemas.microsoft.com/office/drawing/2014/main" id="{1E33D62A-597B-44BE-8284-7D5AE40AD398}"/>
              </a:ext>
            </a:extLst>
          </p:cNvPr>
          <p:cNvSpPr>
            <a:spLocks noGrp="1"/>
          </p:cNvSpPr>
          <p:nvPr>
            <p:ph type="body" sz="quarter" idx="12"/>
          </p:nvPr>
        </p:nvSpPr>
        <p:spPr>
          <a:xfrm>
            <a:off x="437493" y="1233798"/>
            <a:ext cx="4797425" cy="4478337"/>
          </a:xfrm>
        </p:spPr>
        <p:txBody>
          <a:bodyPr/>
          <a:lstStyle>
            <a:lvl1pPr>
              <a:defRPr sz="2000" b="1">
                <a:latin typeface="+mj-lt"/>
              </a:defRPr>
            </a:lvl1pPr>
            <a:lvl2pPr>
              <a:defRPr sz="2000">
                <a:latin typeface="+mj-lt"/>
              </a:defRPr>
            </a:lvl2pPr>
            <a:lvl3pPr>
              <a:defRPr sz="1800">
                <a:latin typeface="+mj-lt"/>
              </a:defRPr>
            </a:lvl3pPr>
            <a:lvl4pPr>
              <a:defRPr sz="1600">
                <a:latin typeface="+mj-lt"/>
              </a:defRPr>
            </a:lvl4pPr>
            <a:lvl5pPr>
              <a:defRPr sz="1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5">
            <a:extLst>
              <a:ext uri="{FF2B5EF4-FFF2-40B4-BE49-F238E27FC236}">
                <a16:creationId xmlns:a16="http://schemas.microsoft.com/office/drawing/2014/main" id="{6D125015-7A60-4250-898E-54D790EC3FC4}"/>
              </a:ext>
            </a:extLst>
          </p:cNvPr>
          <p:cNvSpPr>
            <a:spLocks noGrp="1"/>
          </p:cNvSpPr>
          <p:nvPr>
            <p:ph type="body" sz="quarter" idx="13"/>
          </p:nvPr>
        </p:nvSpPr>
        <p:spPr>
          <a:xfrm>
            <a:off x="6957082" y="1233798"/>
            <a:ext cx="4797425" cy="4478337"/>
          </a:xfrm>
        </p:spPr>
        <p:txBody>
          <a:bodyPr/>
          <a:lstStyle>
            <a:lvl1pPr>
              <a:defRPr sz="2000" b="1">
                <a:latin typeface="+mj-lt"/>
              </a:defRPr>
            </a:lvl1pPr>
            <a:lvl2pPr>
              <a:defRPr sz="2000">
                <a:latin typeface="+mj-lt"/>
              </a:defRPr>
            </a:lvl2pPr>
            <a:lvl3pPr>
              <a:defRPr sz="1800">
                <a:latin typeface="+mj-lt"/>
              </a:defRPr>
            </a:lvl3pPr>
            <a:lvl4pPr>
              <a:defRPr sz="1600">
                <a:latin typeface="+mj-lt"/>
              </a:defRPr>
            </a:lvl4pPr>
            <a:lvl5pPr>
              <a:defRPr sz="1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a:extLst>
              <a:ext uri="{FF2B5EF4-FFF2-40B4-BE49-F238E27FC236}">
                <a16:creationId xmlns:a16="http://schemas.microsoft.com/office/drawing/2014/main" id="{4F08D3BB-B0B5-498D-8B80-EE58C271DFC9}"/>
              </a:ext>
            </a:extLst>
          </p:cNvPr>
          <p:cNvSpPr/>
          <p:nvPr userDrawn="1"/>
        </p:nvSpPr>
        <p:spPr>
          <a:xfrm>
            <a:off x="0" y="5891262"/>
            <a:ext cx="12192000" cy="969496"/>
          </a:xfrm>
          <a:prstGeom prst="rect">
            <a:avLst/>
          </a:prstGeom>
          <a:solidFill>
            <a:srgbClr val="10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A35EE8E-EA52-4EF0-BEAD-BBBAAB4027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0095" y="6084873"/>
            <a:ext cx="1256801" cy="403125"/>
          </a:xfrm>
          <a:prstGeom prst="rect">
            <a:avLst/>
          </a:prstGeom>
        </p:spPr>
      </p:pic>
      <p:sp>
        <p:nvSpPr>
          <p:cNvPr id="18" name="TextBox 17">
            <a:extLst>
              <a:ext uri="{FF2B5EF4-FFF2-40B4-BE49-F238E27FC236}">
                <a16:creationId xmlns:a16="http://schemas.microsoft.com/office/drawing/2014/main" id="{6A83B3E3-164A-4C9B-BC56-FDBDCA6EE7D5}"/>
              </a:ext>
            </a:extLst>
          </p:cNvPr>
          <p:cNvSpPr txBox="1"/>
          <p:nvPr userDrawn="1"/>
        </p:nvSpPr>
        <p:spPr>
          <a:xfrm>
            <a:off x="9301376" y="6532662"/>
            <a:ext cx="2890624" cy="200055"/>
          </a:xfrm>
          <a:prstGeom prst="rect">
            <a:avLst/>
          </a:prstGeom>
          <a:noFill/>
        </p:spPr>
        <p:txBody>
          <a:bodyPr wrap="square" rtlCol="0">
            <a:spAutoFit/>
          </a:bodyPr>
          <a:lstStyle/>
          <a:p>
            <a:r>
              <a:rPr lang="en-US" sz="1050" baseline="30000" dirty="0">
                <a:solidFill>
                  <a:schemeClr val="bg1"/>
                </a:solidFill>
              </a:rPr>
              <a:t>© 2021 Piper Companies, a ZP Group Company- All Rights Reserved</a:t>
            </a:r>
          </a:p>
        </p:txBody>
      </p:sp>
      <p:cxnSp>
        <p:nvCxnSpPr>
          <p:cNvPr id="10" name="Straight Connector 9">
            <a:extLst>
              <a:ext uri="{FF2B5EF4-FFF2-40B4-BE49-F238E27FC236}">
                <a16:creationId xmlns:a16="http://schemas.microsoft.com/office/drawing/2014/main" id="{49D31A58-654A-4691-AC8C-69372AF8ACF6}"/>
              </a:ext>
            </a:extLst>
          </p:cNvPr>
          <p:cNvCxnSpPr>
            <a:cxnSpLocks/>
          </p:cNvCxnSpPr>
          <p:nvPr userDrawn="1"/>
        </p:nvCxnSpPr>
        <p:spPr>
          <a:xfrm>
            <a:off x="2211148" y="379733"/>
            <a:ext cx="998085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3">
            <a:extLst>
              <a:ext uri="{FF2B5EF4-FFF2-40B4-BE49-F238E27FC236}">
                <a16:creationId xmlns:a16="http://schemas.microsoft.com/office/drawing/2014/main" id="{61D08DFB-6BC8-4BA2-967F-07E2B91457E5}"/>
              </a:ext>
            </a:extLst>
          </p:cNvPr>
          <p:cNvSpPr>
            <a:spLocks noGrp="1"/>
          </p:cNvSpPr>
          <p:nvPr>
            <p:ph type="body" sz="quarter" idx="10"/>
          </p:nvPr>
        </p:nvSpPr>
        <p:spPr>
          <a:xfrm>
            <a:off x="438150" y="466725"/>
            <a:ext cx="6118225" cy="425450"/>
          </a:xfrm>
        </p:spPr>
        <p:txBody>
          <a:bodyPr>
            <a:noAutofit/>
          </a:bodyPr>
          <a:lstStyle>
            <a:lvl1pPr marL="0" indent="0">
              <a:buNone/>
              <a:defRPr sz="2400" b="1">
                <a:latin typeface="Calibri Light "/>
                <a:cs typeface="Calibri Light" panose="020F0302020204030204" pitchFamily="34" charset="0"/>
              </a:defRPr>
            </a:lvl1pPr>
          </a:lstStyle>
          <a:p>
            <a:pPr lvl="0"/>
            <a:endParaRPr lang="en-US" dirty="0"/>
          </a:p>
        </p:txBody>
      </p:sp>
    </p:spTree>
    <p:extLst>
      <p:ext uri="{BB962C8B-B14F-4D97-AF65-F5344CB8AC3E}">
        <p14:creationId xmlns:p14="http://schemas.microsoft.com/office/powerpoint/2010/main" val="542513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D0B02E6-C192-4A33-8F7A-F56B584B1AD9}"/>
              </a:ext>
            </a:extLst>
          </p:cNvPr>
          <p:cNvSpPr txBox="1"/>
          <p:nvPr userDrawn="1"/>
        </p:nvSpPr>
        <p:spPr>
          <a:xfrm>
            <a:off x="437493" y="232530"/>
            <a:ext cx="2896257" cy="307777"/>
          </a:xfrm>
          <a:prstGeom prst="rect">
            <a:avLst/>
          </a:prstGeom>
          <a:noFill/>
        </p:spPr>
        <p:txBody>
          <a:bodyPr wrap="square" rtlCol="0">
            <a:spAutoFit/>
          </a:bodyPr>
          <a:lstStyle/>
          <a:p>
            <a:r>
              <a:rPr lang="en-US" sz="1400" spc="150" dirty="0">
                <a:latin typeface="+mn-lt"/>
                <a:ea typeface="Lato Medium" panose="020F0502020204030203" pitchFamily="34" charset="0"/>
                <a:cs typeface="Lato Medium" panose="020F0502020204030203" pitchFamily="34" charset="0"/>
              </a:rPr>
              <a:t>PIPER COMPANIES</a:t>
            </a:r>
          </a:p>
        </p:txBody>
      </p:sp>
      <p:sp>
        <p:nvSpPr>
          <p:cNvPr id="3" name="Content Placeholder 2">
            <a:extLst>
              <a:ext uri="{FF2B5EF4-FFF2-40B4-BE49-F238E27FC236}">
                <a16:creationId xmlns:a16="http://schemas.microsoft.com/office/drawing/2014/main" id="{8F584A96-0767-4C11-9791-CFA69FAF2E6D}"/>
              </a:ext>
            </a:extLst>
          </p:cNvPr>
          <p:cNvSpPr>
            <a:spLocks noGrp="1"/>
          </p:cNvSpPr>
          <p:nvPr>
            <p:ph sz="quarter" idx="11"/>
          </p:nvPr>
        </p:nvSpPr>
        <p:spPr>
          <a:xfrm>
            <a:off x="437493" y="1223619"/>
            <a:ext cx="4798741" cy="4478441"/>
          </a:xfrm>
        </p:spPr>
        <p:txBody>
          <a:bodyPr/>
          <a:lstStyle>
            <a:lvl1pPr>
              <a:defRPr sz="2000" b="1">
                <a:latin typeface="+mj-lt"/>
              </a:defRPr>
            </a:lvl1pPr>
            <a:lvl2pPr>
              <a:defRPr sz="2000">
                <a:latin typeface="+mj-lt"/>
              </a:defRPr>
            </a:lvl2pPr>
            <a:lvl3pPr>
              <a:defRPr sz="1800">
                <a:latin typeface="+mj-lt"/>
              </a:defRPr>
            </a:lvl3pPr>
            <a:lvl4pPr>
              <a:defRPr sz="1600">
                <a:latin typeface="+mj-lt"/>
              </a:defRPr>
            </a:lvl4pPr>
            <a:lvl5pPr>
              <a:defRPr sz="1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1103BA19-C6C8-49DE-845B-1AF41C67891A}"/>
              </a:ext>
            </a:extLst>
          </p:cNvPr>
          <p:cNvSpPr>
            <a:spLocks noGrp="1"/>
          </p:cNvSpPr>
          <p:nvPr>
            <p:ph sz="quarter" idx="12"/>
          </p:nvPr>
        </p:nvSpPr>
        <p:spPr>
          <a:xfrm>
            <a:off x="6955766" y="1223619"/>
            <a:ext cx="4798741" cy="4478441"/>
          </a:xfrm>
        </p:spPr>
        <p:txBody>
          <a:bodyPr/>
          <a:lstStyle>
            <a:lvl1pPr>
              <a:defRPr sz="2000" b="1">
                <a:latin typeface="+mj-lt"/>
              </a:defRPr>
            </a:lvl1pPr>
            <a:lvl2pPr>
              <a:defRPr sz="2000">
                <a:latin typeface="+mj-lt"/>
              </a:defRPr>
            </a:lvl2pPr>
            <a:lvl3pPr>
              <a:defRPr sz="1800">
                <a:latin typeface="+mj-lt"/>
              </a:defRPr>
            </a:lvl3pPr>
            <a:lvl4pPr>
              <a:defRPr sz="1600">
                <a:latin typeface="+mj-lt"/>
              </a:defRPr>
            </a:lvl4pPr>
            <a:lvl5pPr>
              <a:defRPr sz="1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A1C11987-BBC3-43F1-9236-3DB84C2C427D}"/>
              </a:ext>
            </a:extLst>
          </p:cNvPr>
          <p:cNvSpPr/>
          <p:nvPr userDrawn="1"/>
        </p:nvSpPr>
        <p:spPr>
          <a:xfrm>
            <a:off x="0" y="5891262"/>
            <a:ext cx="12192000" cy="969496"/>
          </a:xfrm>
          <a:prstGeom prst="rect">
            <a:avLst/>
          </a:prstGeom>
          <a:solidFill>
            <a:srgbClr val="10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F439EE2-5723-487D-86B3-E9670112E3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0095" y="6084873"/>
            <a:ext cx="1256801" cy="403125"/>
          </a:xfrm>
          <a:prstGeom prst="rect">
            <a:avLst/>
          </a:prstGeom>
        </p:spPr>
      </p:pic>
      <p:sp>
        <p:nvSpPr>
          <p:cNvPr id="17" name="TextBox 16">
            <a:extLst>
              <a:ext uri="{FF2B5EF4-FFF2-40B4-BE49-F238E27FC236}">
                <a16:creationId xmlns:a16="http://schemas.microsoft.com/office/drawing/2014/main" id="{072579BF-EF42-457C-80C5-AF6DB686C3CB}"/>
              </a:ext>
            </a:extLst>
          </p:cNvPr>
          <p:cNvSpPr txBox="1"/>
          <p:nvPr userDrawn="1"/>
        </p:nvSpPr>
        <p:spPr>
          <a:xfrm>
            <a:off x="9301376" y="6532662"/>
            <a:ext cx="2890624" cy="200055"/>
          </a:xfrm>
          <a:prstGeom prst="rect">
            <a:avLst/>
          </a:prstGeom>
          <a:noFill/>
        </p:spPr>
        <p:txBody>
          <a:bodyPr wrap="square" rtlCol="0">
            <a:spAutoFit/>
          </a:bodyPr>
          <a:lstStyle/>
          <a:p>
            <a:r>
              <a:rPr lang="en-US" sz="1050" baseline="30000" dirty="0">
                <a:solidFill>
                  <a:schemeClr val="bg1"/>
                </a:solidFill>
              </a:rPr>
              <a:t>© 2021 Piper Companies, a ZP Group Company- All Rights Reserved</a:t>
            </a:r>
          </a:p>
        </p:txBody>
      </p:sp>
      <p:cxnSp>
        <p:nvCxnSpPr>
          <p:cNvPr id="10" name="Straight Connector 9">
            <a:extLst>
              <a:ext uri="{FF2B5EF4-FFF2-40B4-BE49-F238E27FC236}">
                <a16:creationId xmlns:a16="http://schemas.microsoft.com/office/drawing/2014/main" id="{631EE011-DA55-49B7-AF68-A03A7D24172F}"/>
              </a:ext>
            </a:extLst>
          </p:cNvPr>
          <p:cNvCxnSpPr>
            <a:cxnSpLocks/>
          </p:cNvCxnSpPr>
          <p:nvPr userDrawn="1"/>
        </p:nvCxnSpPr>
        <p:spPr>
          <a:xfrm>
            <a:off x="2211148" y="379733"/>
            <a:ext cx="998085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3">
            <a:extLst>
              <a:ext uri="{FF2B5EF4-FFF2-40B4-BE49-F238E27FC236}">
                <a16:creationId xmlns:a16="http://schemas.microsoft.com/office/drawing/2014/main" id="{B2337028-A540-42A1-945B-CDA01599E36B}"/>
              </a:ext>
            </a:extLst>
          </p:cNvPr>
          <p:cNvSpPr>
            <a:spLocks noGrp="1"/>
          </p:cNvSpPr>
          <p:nvPr>
            <p:ph type="body" sz="quarter" idx="10"/>
          </p:nvPr>
        </p:nvSpPr>
        <p:spPr>
          <a:xfrm>
            <a:off x="438150" y="466725"/>
            <a:ext cx="6118225" cy="425450"/>
          </a:xfrm>
        </p:spPr>
        <p:txBody>
          <a:bodyPr>
            <a:noAutofit/>
          </a:bodyPr>
          <a:lstStyle>
            <a:lvl1pPr marL="0" indent="0">
              <a:buNone/>
              <a:defRPr sz="2400" b="1">
                <a:latin typeface="Calibri Light "/>
                <a:cs typeface="Calibri Light" panose="020F0302020204030204" pitchFamily="34" charset="0"/>
              </a:defRPr>
            </a:lvl1pPr>
          </a:lstStyle>
          <a:p>
            <a:pPr lvl="0"/>
            <a:endParaRPr lang="en-US" dirty="0"/>
          </a:p>
        </p:txBody>
      </p:sp>
    </p:spTree>
    <p:extLst>
      <p:ext uri="{BB962C8B-B14F-4D97-AF65-F5344CB8AC3E}">
        <p14:creationId xmlns:p14="http://schemas.microsoft.com/office/powerpoint/2010/main" val="3228570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A34C20-52F3-47AB-B2B5-E45970DEB714}"/>
              </a:ext>
            </a:extLst>
          </p:cNvPr>
          <p:cNvSpPr/>
          <p:nvPr userDrawn="1"/>
        </p:nvSpPr>
        <p:spPr>
          <a:xfrm>
            <a:off x="0" y="5891262"/>
            <a:ext cx="12192000" cy="969496"/>
          </a:xfrm>
          <a:prstGeom prst="rect">
            <a:avLst/>
          </a:prstGeom>
          <a:solidFill>
            <a:srgbClr val="10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D0B02E6-C192-4A33-8F7A-F56B584B1AD9}"/>
              </a:ext>
            </a:extLst>
          </p:cNvPr>
          <p:cNvSpPr txBox="1"/>
          <p:nvPr userDrawn="1"/>
        </p:nvSpPr>
        <p:spPr>
          <a:xfrm>
            <a:off x="437493" y="232530"/>
            <a:ext cx="2896257" cy="307777"/>
          </a:xfrm>
          <a:prstGeom prst="rect">
            <a:avLst/>
          </a:prstGeom>
          <a:noFill/>
        </p:spPr>
        <p:txBody>
          <a:bodyPr wrap="square" rtlCol="0">
            <a:spAutoFit/>
          </a:bodyPr>
          <a:lstStyle/>
          <a:p>
            <a:r>
              <a:rPr lang="en-US" sz="1400" spc="150" dirty="0">
                <a:latin typeface="+mn-lt"/>
                <a:ea typeface="Lato Medium" panose="020F0502020204030203" pitchFamily="34" charset="0"/>
                <a:cs typeface="Lato Medium" panose="020F0502020204030203" pitchFamily="34" charset="0"/>
              </a:rPr>
              <a:t>PIPER COMPANIES</a:t>
            </a:r>
          </a:p>
        </p:txBody>
      </p:sp>
      <p:sp>
        <p:nvSpPr>
          <p:cNvPr id="3" name="Content Placeholder 2">
            <a:extLst>
              <a:ext uri="{FF2B5EF4-FFF2-40B4-BE49-F238E27FC236}">
                <a16:creationId xmlns:a16="http://schemas.microsoft.com/office/drawing/2014/main" id="{8F584A96-0767-4C11-9791-CFA69FAF2E6D}"/>
              </a:ext>
            </a:extLst>
          </p:cNvPr>
          <p:cNvSpPr>
            <a:spLocks noGrp="1"/>
          </p:cNvSpPr>
          <p:nvPr>
            <p:ph sz="quarter" idx="11"/>
          </p:nvPr>
        </p:nvSpPr>
        <p:spPr>
          <a:xfrm>
            <a:off x="437493" y="1223619"/>
            <a:ext cx="10647450" cy="4478441"/>
          </a:xfrm>
        </p:spPr>
        <p:txBody>
          <a:bodyPr/>
          <a:lstStyle>
            <a:lvl1pPr>
              <a:defRPr sz="2000" b="1">
                <a:latin typeface="+mj-lt"/>
              </a:defRPr>
            </a:lvl1pPr>
            <a:lvl2pPr>
              <a:defRPr sz="2000">
                <a:latin typeface="+mj-lt"/>
              </a:defRPr>
            </a:lvl2pPr>
            <a:lvl3pPr>
              <a:defRPr sz="1800">
                <a:latin typeface="+mj-lt"/>
              </a:defRPr>
            </a:lvl3pPr>
            <a:lvl4pPr>
              <a:defRPr sz="1600">
                <a:latin typeface="+mj-lt"/>
              </a:defRPr>
            </a:lvl4pPr>
            <a:lvl5pPr>
              <a:defRPr sz="1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3056622D-BB75-41EB-9909-047562FFB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0095" y="6084873"/>
            <a:ext cx="1256801" cy="403125"/>
          </a:xfrm>
          <a:prstGeom prst="rect">
            <a:avLst/>
          </a:prstGeom>
        </p:spPr>
      </p:pic>
      <p:sp>
        <p:nvSpPr>
          <p:cNvPr id="17" name="TextBox 16">
            <a:extLst>
              <a:ext uri="{FF2B5EF4-FFF2-40B4-BE49-F238E27FC236}">
                <a16:creationId xmlns:a16="http://schemas.microsoft.com/office/drawing/2014/main" id="{13F9BEB4-763C-4C9C-88AC-3A51CA50199D}"/>
              </a:ext>
            </a:extLst>
          </p:cNvPr>
          <p:cNvSpPr txBox="1"/>
          <p:nvPr userDrawn="1"/>
        </p:nvSpPr>
        <p:spPr>
          <a:xfrm>
            <a:off x="9301376" y="6532662"/>
            <a:ext cx="2890624" cy="200055"/>
          </a:xfrm>
          <a:prstGeom prst="rect">
            <a:avLst/>
          </a:prstGeom>
          <a:noFill/>
        </p:spPr>
        <p:txBody>
          <a:bodyPr wrap="square" rtlCol="0">
            <a:spAutoFit/>
          </a:bodyPr>
          <a:lstStyle/>
          <a:p>
            <a:r>
              <a:rPr lang="en-US" sz="1050" baseline="30000" dirty="0">
                <a:solidFill>
                  <a:schemeClr val="bg1"/>
                </a:solidFill>
              </a:rPr>
              <a:t>© 2021 Piper Companies, a ZP Group Company- All Rights Reserved</a:t>
            </a:r>
          </a:p>
        </p:txBody>
      </p:sp>
      <p:cxnSp>
        <p:nvCxnSpPr>
          <p:cNvPr id="10" name="Straight Connector 9">
            <a:extLst>
              <a:ext uri="{FF2B5EF4-FFF2-40B4-BE49-F238E27FC236}">
                <a16:creationId xmlns:a16="http://schemas.microsoft.com/office/drawing/2014/main" id="{4506EEB1-A8CD-4BCD-AC87-73D871E1BB3E}"/>
              </a:ext>
            </a:extLst>
          </p:cNvPr>
          <p:cNvCxnSpPr>
            <a:cxnSpLocks/>
          </p:cNvCxnSpPr>
          <p:nvPr userDrawn="1"/>
        </p:nvCxnSpPr>
        <p:spPr>
          <a:xfrm>
            <a:off x="2211148" y="379733"/>
            <a:ext cx="998085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3">
            <a:extLst>
              <a:ext uri="{FF2B5EF4-FFF2-40B4-BE49-F238E27FC236}">
                <a16:creationId xmlns:a16="http://schemas.microsoft.com/office/drawing/2014/main" id="{3B44D17E-7A29-426D-8AD1-3834DFCD5EEB}"/>
              </a:ext>
            </a:extLst>
          </p:cNvPr>
          <p:cNvSpPr>
            <a:spLocks noGrp="1"/>
          </p:cNvSpPr>
          <p:nvPr>
            <p:ph type="body" sz="quarter" idx="10"/>
          </p:nvPr>
        </p:nvSpPr>
        <p:spPr>
          <a:xfrm>
            <a:off x="438150" y="466725"/>
            <a:ext cx="6118225" cy="425450"/>
          </a:xfrm>
        </p:spPr>
        <p:txBody>
          <a:bodyPr>
            <a:noAutofit/>
          </a:bodyPr>
          <a:lstStyle>
            <a:lvl1pPr marL="0" indent="0">
              <a:buNone/>
              <a:defRPr sz="2400" b="1">
                <a:latin typeface="Calibri Light "/>
                <a:cs typeface="Calibri Light" panose="020F0302020204030204" pitchFamily="34" charset="0"/>
              </a:defRPr>
            </a:lvl1pPr>
          </a:lstStyle>
          <a:p>
            <a:pPr lvl="0"/>
            <a:endParaRPr lang="en-US" dirty="0"/>
          </a:p>
        </p:txBody>
      </p:sp>
    </p:spTree>
    <p:extLst>
      <p:ext uri="{BB962C8B-B14F-4D97-AF65-F5344CB8AC3E}">
        <p14:creationId xmlns:p14="http://schemas.microsoft.com/office/powerpoint/2010/main" val="435671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1DAF04-7BA6-4273-B3B0-2D1DF27F4D2F}"/>
              </a:ext>
            </a:extLst>
          </p:cNvPr>
          <p:cNvSpPr/>
          <p:nvPr userDrawn="1"/>
        </p:nvSpPr>
        <p:spPr>
          <a:xfrm>
            <a:off x="0" y="5891262"/>
            <a:ext cx="12192000" cy="969496"/>
          </a:xfrm>
          <a:prstGeom prst="rect">
            <a:avLst/>
          </a:prstGeom>
          <a:solidFill>
            <a:srgbClr val="10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703C5B-4BD3-4C17-8948-99080D30A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0095" y="6084873"/>
            <a:ext cx="1256801" cy="403125"/>
          </a:xfrm>
          <a:prstGeom prst="rect">
            <a:avLst/>
          </a:prstGeom>
        </p:spPr>
      </p:pic>
      <p:sp>
        <p:nvSpPr>
          <p:cNvPr id="15" name="TextBox 14">
            <a:extLst>
              <a:ext uri="{FF2B5EF4-FFF2-40B4-BE49-F238E27FC236}">
                <a16:creationId xmlns:a16="http://schemas.microsoft.com/office/drawing/2014/main" id="{D37F0A1C-B43D-493A-890D-1B5230C2718F}"/>
              </a:ext>
            </a:extLst>
          </p:cNvPr>
          <p:cNvSpPr txBox="1"/>
          <p:nvPr userDrawn="1"/>
        </p:nvSpPr>
        <p:spPr>
          <a:xfrm>
            <a:off x="9301376" y="6532662"/>
            <a:ext cx="2890624" cy="200055"/>
          </a:xfrm>
          <a:prstGeom prst="rect">
            <a:avLst/>
          </a:prstGeom>
          <a:noFill/>
        </p:spPr>
        <p:txBody>
          <a:bodyPr wrap="square" rtlCol="0">
            <a:spAutoFit/>
          </a:bodyPr>
          <a:lstStyle/>
          <a:p>
            <a:r>
              <a:rPr lang="en-US" sz="1050" baseline="30000" dirty="0">
                <a:solidFill>
                  <a:schemeClr val="bg1"/>
                </a:solidFill>
              </a:rPr>
              <a:t>© 2021 Piper Companies, a ZP Group Company- All Rights Reserved</a:t>
            </a:r>
          </a:p>
        </p:txBody>
      </p:sp>
    </p:spTree>
    <p:extLst>
      <p:ext uri="{BB962C8B-B14F-4D97-AF65-F5344CB8AC3E}">
        <p14:creationId xmlns:p14="http://schemas.microsoft.com/office/powerpoint/2010/main" val="165485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nical-Title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F18620-A820-47A9-B076-EFC74F7915A4}"/>
              </a:ext>
            </a:extLst>
          </p:cNvPr>
          <p:cNvSpPr/>
          <p:nvPr userDrawn="1"/>
        </p:nvSpPr>
        <p:spPr>
          <a:xfrm>
            <a:off x="0" y="0"/>
            <a:ext cx="1819275" cy="6857998"/>
          </a:xfrm>
          <a:prstGeom prst="rect">
            <a:avLst/>
          </a:prstGeom>
          <a:solidFill>
            <a:srgbClr val="10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BF76BE9-D36B-4188-8CC2-17E48FA55769}"/>
              </a:ext>
            </a:extLst>
          </p:cNvPr>
          <p:cNvCxnSpPr>
            <a:cxnSpLocks/>
          </p:cNvCxnSpPr>
          <p:nvPr userDrawn="1"/>
        </p:nvCxnSpPr>
        <p:spPr>
          <a:xfrm>
            <a:off x="2211148" y="3342008"/>
            <a:ext cx="998085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generated with very high confidence">
            <a:extLst>
              <a:ext uri="{FF2B5EF4-FFF2-40B4-BE49-F238E27FC236}">
                <a16:creationId xmlns:a16="http://schemas.microsoft.com/office/drawing/2014/main" id="{4FAA6862-617B-49DD-8A41-97C227C3F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6411" y="6147028"/>
            <a:ext cx="1218385" cy="390959"/>
          </a:xfrm>
          <a:prstGeom prst="rect">
            <a:avLst/>
          </a:prstGeom>
        </p:spPr>
      </p:pic>
      <p:sp>
        <p:nvSpPr>
          <p:cNvPr id="11" name="TextBox 10">
            <a:extLst>
              <a:ext uri="{FF2B5EF4-FFF2-40B4-BE49-F238E27FC236}">
                <a16:creationId xmlns:a16="http://schemas.microsoft.com/office/drawing/2014/main" id="{00E8DD2B-77F2-4B48-892C-3E79145C7EF1}"/>
              </a:ext>
            </a:extLst>
          </p:cNvPr>
          <p:cNvSpPr txBox="1"/>
          <p:nvPr userDrawn="1"/>
        </p:nvSpPr>
        <p:spPr>
          <a:xfrm>
            <a:off x="2125423" y="3361059"/>
            <a:ext cx="5029200" cy="400110"/>
          </a:xfrm>
          <a:prstGeom prst="rect">
            <a:avLst/>
          </a:prstGeom>
          <a:noFill/>
        </p:spPr>
        <p:txBody>
          <a:bodyPr wrap="square" rtlCol="0">
            <a:spAutoFit/>
          </a:bodyPr>
          <a:lstStyle/>
          <a:p>
            <a:r>
              <a:rPr lang="en-US" sz="2000" cap="small" dirty="0">
                <a:latin typeface="+mj-lt"/>
              </a:rPr>
              <a:t>Piper Clinical </a:t>
            </a:r>
          </a:p>
        </p:txBody>
      </p:sp>
      <p:sp>
        <p:nvSpPr>
          <p:cNvPr id="14" name="Text Placeholder 13">
            <a:extLst>
              <a:ext uri="{FF2B5EF4-FFF2-40B4-BE49-F238E27FC236}">
                <a16:creationId xmlns:a16="http://schemas.microsoft.com/office/drawing/2014/main" id="{CA69A51C-84CB-498B-A8EA-11DD019A5DB9}"/>
              </a:ext>
            </a:extLst>
          </p:cNvPr>
          <p:cNvSpPr>
            <a:spLocks noGrp="1"/>
          </p:cNvSpPr>
          <p:nvPr>
            <p:ph type="body" sz="quarter" idx="10" hasCustomPrompt="1"/>
          </p:nvPr>
        </p:nvSpPr>
        <p:spPr>
          <a:xfrm>
            <a:off x="2125423" y="2899394"/>
            <a:ext cx="8535987" cy="461665"/>
          </a:xfrm>
        </p:spPr>
        <p:txBody>
          <a:bodyPr/>
          <a:lstStyle>
            <a:lvl1pPr marL="0" indent="0">
              <a:buNone/>
              <a:defRPr sz="2400" b="1">
                <a:latin typeface="+mj-lt"/>
              </a:defRPr>
            </a:lvl1pPr>
          </a:lstStyle>
          <a:p>
            <a:pPr lvl="0"/>
            <a:r>
              <a:rPr lang="en-US" dirty="0"/>
              <a:t>Title</a:t>
            </a:r>
          </a:p>
        </p:txBody>
      </p:sp>
      <p:pic>
        <p:nvPicPr>
          <p:cNvPr id="3" name="Picture 2" descr="A picture containing outdoor, light, riding, person&#10;&#10;Description automatically generated">
            <a:extLst>
              <a:ext uri="{FF2B5EF4-FFF2-40B4-BE49-F238E27FC236}">
                <a16:creationId xmlns:a16="http://schemas.microsoft.com/office/drawing/2014/main" id="{0C674C57-4AE6-4CEA-BE6A-3291215174EF}"/>
              </a:ext>
            </a:extLst>
          </p:cNvPr>
          <p:cNvPicPr>
            <a:picLocks noChangeAspect="1"/>
          </p:cNvPicPr>
          <p:nvPr userDrawn="1"/>
        </p:nvPicPr>
        <p:blipFill rotWithShape="1">
          <a:blip r:embed="rId3">
            <a:alphaModFix amt="5000"/>
            <a:extLst>
              <a:ext uri="{28A0092B-C50C-407E-A947-70E740481C1C}">
                <a14:useLocalDpi xmlns:a14="http://schemas.microsoft.com/office/drawing/2010/main" val="0"/>
              </a:ext>
            </a:extLst>
          </a:blip>
          <a:srcRect l="37507" r="45307" b="33996"/>
          <a:stretch/>
        </p:blipFill>
        <p:spPr>
          <a:xfrm>
            <a:off x="-1" y="89529"/>
            <a:ext cx="1819275" cy="6768469"/>
          </a:xfrm>
          <a:prstGeom prst="rect">
            <a:avLst/>
          </a:prstGeom>
        </p:spPr>
      </p:pic>
    </p:spTree>
    <p:extLst>
      <p:ext uri="{BB962C8B-B14F-4D97-AF65-F5344CB8AC3E}">
        <p14:creationId xmlns:p14="http://schemas.microsoft.com/office/powerpoint/2010/main" val="1938707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Slide">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117AFDBF-37C8-413D-913E-FA090CBB9D0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A05CB09F-CD06-4D8B-BA34-6189DBE716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4588" y="2982519"/>
            <a:ext cx="2782824" cy="892961"/>
          </a:xfrm>
          <a:prstGeom prst="rect">
            <a:avLst/>
          </a:prstGeom>
        </p:spPr>
      </p:pic>
      <p:sp>
        <p:nvSpPr>
          <p:cNvPr id="5" name="TextBox 4">
            <a:extLst>
              <a:ext uri="{FF2B5EF4-FFF2-40B4-BE49-F238E27FC236}">
                <a16:creationId xmlns:a16="http://schemas.microsoft.com/office/drawing/2014/main" id="{8778BB5D-8944-4847-947F-B6090588D6C8}"/>
              </a:ext>
            </a:extLst>
          </p:cNvPr>
          <p:cNvSpPr txBox="1"/>
          <p:nvPr userDrawn="1"/>
        </p:nvSpPr>
        <p:spPr>
          <a:xfrm>
            <a:off x="1" y="6294595"/>
            <a:ext cx="12192000" cy="205184"/>
          </a:xfrm>
          <a:prstGeom prst="rect">
            <a:avLst/>
          </a:prstGeom>
          <a:noFill/>
        </p:spPr>
        <p:txBody>
          <a:bodyPr wrap="square" rtlCol="0">
            <a:spAutoFit/>
          </a:bodyPr>
          <a:lstStyle/>
          <a:p>
            <a:pPr algn="ctr"/>
            <a:r>
              <a:rPr lang="en-US" sz="1100" baseline="30000">
                <a:solidFill>
                  <a:srgbClr val="172B54"/>
                </a:solidFill>
              </a:rPr>
              <a:t>© 2021 </a:t>
            </a:r>
            <a:r>
              <a:rPr lang="en-US" sz="1100" baseline="30000" dirty="0">
                <a:solidFill>
                  <a:srgbClr val="172B54"/>
                </a:solidFill>
              </a:rPr>
              <a:t>Piper Companies, a ZP Group Company - All Rights Reserved</a:t>
            </a:r>
          </a:p>
        </p:txBody>
      </p:sp>
    </p:spTree>
    <p:extLst>
      <p:ext uri="{BB962C8B-B14F-4D97-AF65-F5344CB8AC3E}">
        <p14:creationId xmlns:p14="http://schemas.microsoft.com/office/powerpoint/2010/main" val="279570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8D2B3-5EBC-4730-BF04-83A9D11657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0E90F9-3C36-4504-9E76-A0AC78440E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B656BC-566A-4C61-AF6C-6FC1EE273097}"/>
              </a:ext>
            </a:extLst>
          </p:cNvPr>
          <p:cNvSpPr>
            <a:spLocks noGrp="1"/>
          </p:cNvSpPr>
          <p:nvPr>
            <p:ph type="dt" sz="half" idx="10"/>
          </p:nvPr>
        </p:nvSpPr>
        <p:spPr/>
        <p:txBody>
          <a:bodyPr/>
          <a:lstStyle/>
          <a:p>
            <a:fld id="{699DECB3-A1A9-4DAA-82DF-CAF88B205A1E}" type="datetimeFigureOut">
              <a:rPr lang="en-US" smtClean="0"/>
              <a:t>10/21/2021</a:t>
            </a:fld>
            <a:endParaRPr lang="en-US"/>
          </a:p>
        </p:txBody>
      </p:sp>
      <p:sp>
        <p:nvSpPr>
          <p:cNvPr id="5" name="Footer Placeholder 4">
            <a:extLst>
              <a:ext uri="{FF2B5EF4-FFF2-40B4-BE49-F238E27FC236}">
                <a16:creationId xmlns:a16="http://schemas.microsoft.com/office/drawing/2014/main" id="{9A720054-AF33-4AD7-8F6A-55099ACFB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047F6-18B6-41E8-9C78-60A06CDF14F2}"/>
              </a:ext>
            </a:extLst>
          </p:cNvPr>
          <p:cNvSpPr>
            <a:spLocks noGrp="1"/>
          </p:cNvSpPr>
          <p:nvPr>
            <p:ph type="sldNum" sz="quarter" idx="12"/>
          </p:nvPr>
        </p:nvSpPr>
        <p:spPr/>
        <p:txBody>
          <a:bodyPr/>
          <a:lstStyle/>
          <a:p>
            <a:fld id="{7809B2DB-AFD4-4588-835C-004511F3BA16}" type="slidenum">
              <a:rPr lang="en-US" smtClean="0"/>
              <a:t>‹#›</a:t>
            </a:fld>
            <a:endParaRPr lang="en-US"/>
          </a:p>
        </p:txBody>
      </p:sp>
    </p:spTree>
    <p:extLst>
      <p:ext uri="{BB962C8B-B14F-4D97-AF65-F5344CB8AC3E}">
        <p14:creationId xmlns:p14="http://schemas.microsoft.com/office/powerpoint/2010/main" val="25471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feSciences-Title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F18620-A820-47A9-B076-EFC74F7915A4}"/>
              </a:ext>
            </a:extLst>
          </p:cNvPr>
          <p:cNvSpPr/>
          <p:nvPr userDrawn="1"/>
        </p:nvSpPr>
        <p:spPr>
          <a:xfrm>
            <a:off x="0" y="0"/>
            <a:ext cx="1819275" cy="6857998"/>
          </a:xfrm>
          <a:prstGeom prst="rect">
            <a:avLst/>
          </a:prstGeom>
          <a:solidFill>
            <a:srgbClr val="10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BF76BE9-D36B-4188-8CC2-17E48FA55769}"/>
              </a:ext>
            </a:extLst>
          </p:cNvPr>
          <p:cNvCxnSpPr>
            <a:cxnSpLocks/>
          </p:cNvCxnSpPr>
          <p:nvPr userDrawn="1"/>
        </p:nvCxnSpPr>
        <p:spPr>
          <a:xfrm>
            <a:off x="2211148" y="3342008"/>
            <a:ext cx="9980852"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generated with very high confidence">
            <a:extLst>
              <a:ext uri="{FF2B5EF4-FFF2-40B4-BE49-F238E27FC236}">
                <a16:creationId xmlns:a16="http://schemas.microsoft.com/office/drawing/2014/main" id="{4FAA6862-617B-49DD-8A41-97C227C3F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6411" y="6147028"/>
            <a:ext cx="1218385" cy="390959"/>
          </a:xfrm>
          <a:prstGeom prst="rect">
            <a:avLst/>
          </a:prstGeom>
        </p:spPr>
      </p:pic>
      <p:sp>
        <p:nvSpPr>
          <p:cNvPr id="11" name="TextBox 10">
            <a:extLst>
              <a:ext uri="{FF2B5EF4-FFF2-40B4-BE49-F238E27FC236}">
                <a16:creationId xmlns:a16="http://schemas.microsoft.com/office/drawing/2014/main" id="{00E8DD2B-77F2-4B48-892C-3E79145C7EF1}"/>
              </a:ext>
            </a:extLst>
          </p:cNvPr>
          <p:cNvSpPr txBox="1"/>
          <p:nvPr userDrawn="1"/>
        </p:nvSpPr>
        <p:spPr>
          <a:xfrm>
            <a:off x="2125423" y="3361059"/>
            <a:ext cx="5029200" cy="400110"/>
          </a:xfrm>
          <a:prstGeom prst="rect">
            <a:avLst/>
          </a:prstGeom>
          <a:noFill/>
        </p:spPr>
        <p:txBody>
          <a:bodyPr wrap="square" rtlCol="0">
            <a:spAutoFit/>
          </a:bodyPr>
          <a:lstStyle/>
          <a:p>
            <a:r>
              <a:rPr lang="en-US" sz="2000" cap="small" dirty="0">
                <a:latin typeface="+mj-lt"/>
              </a:rPr>
              <a:t>Piper Life Sciences </a:t>
            </a:r>
          </a:p>
        </p:txBody>
      </p:sp>
      <p:sp>
        <p:nvSpPr>
          <p:cNvPr id="14" name="Text Placeholder 13">
            <a:extLst>
              <a:ext uri="{FF2B5EF4-FFF2-40B4-BE49-F238E27FC236}">
                <a16:creationId xmlns:a16="http://schemas.microsoft.com/office/drawing/2014/main" id="{CA69A51C-84CB-498B-A8EA-11DD019A5DB9}"/>
              </a:ext>
            </a:extLst>
          </p:cNvPr>
          <p:cNvSpPr>
            <a:spLocks noGrp="1"/>
          </p:cNvSpPr>
          <p:nvPr>
            <p:ph type="body" sz="quarter" idx="10" hasCustomPrompt="1"/>
          </p:nvPr>
        </p:nvSpPr>
        <p:spPr>
          <a:xfrm>
            <a:off x="2125423" y="2899394"/>
            <a:ext cx="8535987" cy="461665"/>
          </a:xfrm>
        </p:spPr>
        <p:txBody>
          <a:bodyPr/>
          <a:lstStyle>
            <a:lvl1pPr marL="0" indent="0">
              <a:buNone/>
              <a:defRPr sz="2400" b="1">
                <a:latin typeface="+mj-lt"/>
              </a:defRPr>
            </a:lvl1pPr>
          </a:lstStyle>
          <a:p>
            <a:pPr lvl="0"/>
            <a:r>
              <a:rPr lang="en-US" dirty="0"/>
              <a:t>Title</a:t>
            </a:r>
          </a:p>
        </p:txBody>
      </p:sp>
      <p:pic>
        <p:nvPicPr>
          <p:cNvPr id="3" name="Picture 2" descr="A picture containing outdoor, light, riding, person&#10;&#10;Description automatically generated">
            <a:extLst>
              <a:ext uri="{FF2B5EF4-FFF2-40B4-BE49-F238E27FC236}">
                <a16:creationId xmlns:a16="http://schemas.microsoft.com/office/drawing/2014/main" id="{0C674C57-4AE6-4CEA-BE6A-3291215174EF}"/>
              </a:ext>
            </a:extLst>
          </p:cNvPr>
          <p:cNvPicPr>
            <a:picLocks noChangeAspect="1"/>
          </p:cNvPicPr>
          <p:nvPr userDrawn="1"/>
        </p:nvPicPr>
        <p:blipFill rotWithShape="1">
          <a:blip r:embed="rId3">
            <a:alphaModFix amt="5000"/>
            <a:extLst>
              <a:ext uri="{28A0092B-C50C-407E-A947-70E740481C1C}">
                <a14:useLocalDpi xmlns:a14="http://schemas.microsoft.com/office/drawing/2010/main" val="0"/>
              </a:ext>
            </a:extLst>
          </a:blip>
          <a:srcRect l="37507" r="45307" b="33996"/>
          <a:stretch/>
        </p:blipFill>
        <p:spPr>
          <a:xfrm>
            <a:off x="-1" y="89529"/>
            <a:ext cx="1819275" cy="6768469"/>
          </a:xfrm>
          <a:prstGeom prst="rect">
            <a:avLst/>
          </a:prstGeom>
        </p:spPr>
      </p:pic>
    </p:spTree>
    <p:extLst>
      <p:ext uri="{BB962C8B-B14F-4D97-AF65-F5344CB8AC3E}">
        <p14:creationId xmlns:p14="http://schemas.microsoft.com/office/powerpoint/2010/main" val="374575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S-Title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F18620-A820-47A9-B076-EFC74F7915A4}"/>
              </a:ext>
            </a:extLst>
          </p:cNvPr>
          <p:cNvSpPr/>
          <p:nvPr userDrawn="1"/>
        </p:nvSpPr>
        <p:spPr>
          <a:xfrm>
            <a:off x="0" y="0"/>
            <a:ext cx="1819275" cy="6857998"/>
          </a:xfrm>
          <a:prstGeom prst="rect">
            <a:avLst/>
          </a:prstGeom>
          <a:solidFill>
            <a:srgbClr val="10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BF76BE9-D36B-4188-8CC2-17E48FA55769}"/>
              </a:ext>
            </a:extLst>
          </p:cNvPr>
          <p:cNvCxnSpPr>
            <a:cxnSpLocks/>
          </p:cNvCxnSpPr>
          <p:nvPr userDrawn="1"/>
        </p:nvCxnSpPr>
        <p:spPr>
          <a:xfrm>
            <a:off x="2230198" y="3342008"/>
            <a:ext cx="99808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generated with very high confidence">
            <a:extLst>
              <a:ext uri="{FF2B5EF4-FFF2-40B4-BE49-F238E27FC236}">
                <a16:creationId xmlns:a16="http://schemas.microsoft.com/office/drawing/2014/main" id="{4FAA6862-617B-49DD-8A41-97C227C3F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6411" y="6147028"/>
            <a:ext cx="1218385" cy="390959"/>
          </a:xfrm>
          <a:prstGeom prst="rect">
            <a:avLst/>
          </a:prstGeom>
        </p:spPr>
      </p:pic>
      <p:sp>
        <p:nvSpPr>
          <p:cNvPr id="11" name="TextBox 10">
            <a:extLst>
              <a:ext uri="{FF2B5EF4-FFF2-40B4-BE49-F238E27FC236}">
                <a16:creationId xmlns:a16="http://schemas.microsoft.com/office/drawing/2014/main" id="{00E8DD2B-77F2-4B48-892C-3E79145C7EF1}"/>
              </a:ext>
            </a:extLst>
          </p:cNvPr>
          <p:cNvSpPr txBox="1"/>
          <p:nvPr userDrawn="1"/>
        </p:nvSpPr>
        <p:spPr>
          <a:xfrm>
            <a:off x="2125423" y="3361059"/>
            <a:ext cx="5029200" cy="400110"/>
          </a:xfrm>
          <a:prstGeom prst="rect">
            <a:avLst/>
          </a:prstGeom>
          <a:noFill/>
        </p:spPr>
        <p:txBody>
          <a:bodyPr wrap="square" rtlCol="0">
            <a:spAutoFit/>
          </a:bodyPr>
          <a:lstStyle/>
          <a:p>
            <a:r>
              <a:rPr lang="en-US" sz="2000" cap="small" dirty="0">
                <a:latin typeface="+mj-lt"/>
              </a:rPr>
              <a:t>Piper Enterprise Solutions</a:t>
            </a:r>
          </a:p>
        </p:txBody>
      </p:sp>
      <p:sp>
        <p:nvSpPr>
          <p:cNvPr id="14" name="Text Placeholder 13">
            <a:extLst>
              <a:ext uri="{FF2B5EF4-FFF2-40B4-BE49-F238E27FC236}">
                <a16:creationId xmlns:a16="http://schemas.microsoft.com/office/drawing/2014/main" id="{CA69A51C-84CB-498B-A8EA-11DD019A5DB9}"/>
              </a:ext>
            </a:extLst>
          </p:cNvPr>
          <p:cNvSpPr>
            <a:spLocks noGrp="1"/>
          </p:cNvSpPr>
          <p:nvPr>
            <p:ph type="body" sz="quarter" idx="10" hasCustomPrompt="1"/>
          </p:nvPr>
        </p:nvSpPr>
        <p:spPr>
          <a:xfrm>
            <a:off x="2125423" y="2899394"/>
            <a:ext cx="8535987" cy="461665"/>
          </a:xfrm>
        </p:spPr>
        <p:txBody>
          <a:bodyPr/>
          <a:lstStyle>
            <a:lvl1pPr marL="0" indent="0">
              <a:buNone/>
              <a:defRPr sz="2400" b="1">
                <a:latin typeface="+mj-lt"/>
              </a:defRPr>
            </a:lvl1pPr>
          </a:lstStyle>
          <a:p>
            <a:pPr lvl="0"/>
            <a:r>
              <a:rPr lang="en-US" dirty="0"/>
              <a:t>Title</a:t>
            </a:r>
          </a:p>
        </p:txBody>
      </p:sp>
      <p:pic>
        <p:nvPicPr>
          <p:cNvPr id="3" name="Picture 2" descr="A picture containing outdoor, light, riding, person&#10;&#10;Description automatically generated">
            <a:extLst>
              <a:ext uri="{FF2B5EF4-FFF2-40B4-BE49-F238E27FC236}">
                <a16:creationId xmlns:a16="http://schemas.microsoft.com/office/drawing/2014/main" id="{0C674C57-4AE6-4CEA-BE6A-3291215174EF}"/>
              </a:ext>
            </a:extLst>
          </p:cNvPr>
          <p:cNvPicPr>
            <a:picLocks noChangeAspect="1"/>
          </p:cNvPicPr>
          <p:nvPr userDrawn="1"/>
        </p:nvPicPr>
        <p:blipFill rotWithShape="1">
          <a:blip r:embed="rId3">
            <a:alphaModFix amt="5000"/>
            <a:extLst>
              <a:ext uri="{28A0092B-C50C-407E-A947-70E740481C1C}">
                <a14:useLocalDpi xmlns:a14="http://schemas.microsoft.com/office/drawing/2010/main" val="0"/>
              </a:ext>
            </a:extLst>
          </a:blip>
          <a:srcRect l="37507" r="45307" b="33996"/>
          <a:stretch/>
        </p:blipFill>
        <p:spPr>
          <a:xfrm>
            <a:off x="-1" y="89529"/>
            <a:ext cx="1819275" cy="6768469"/>
          </a:xfrm>
          <a:prstGeom prst="rect">
            <a:avLst/>
          </a:prstGeom>
        </p:spPr>
      </p:pic>
    </p:spTree>
    <p:extLst>
      <p:ext uri="{BB962C8B-B14F-4D97-AF65-F5344CB8AC3E}">
        <p14:creationId xmlns:p14="http://schemas.microsoft.com/office/powerpoint/2010/main" val="419864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deral-Title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F18620-A820-47A9-B076-EFC74F7915A4}"/>
              </a:ext>
            </a:extLst>
          </p:cNvPr>
          <p:cNvSpPr/>
          <p:nvPr userDrawn="1"/>
        </p:nvSpPr>
        <p:spPr>
          <a:xfrm>
            <a:off x="0" y="0"/>
            <a:ext cx="1819275" cy="6857998"/>
          </a:xfrm>
          <a:prstGeom prst="rect">
            <a:avLst/>
          </a:prstGeom>
          <a:solidFill>
            <a:srgbClr val="10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BF76BE9-D36B-4188-8CC2-17E48FA55769}"/>
              </a:ext>
            </a:extLst>
          </p:cNvPr>
          <p:cNvCxnSpPr>
            <a:cxnSpLocks/>
          </p:cNvCxnSpPr>
          <p:nvPr userDrawn="1"/>
        </p:nvCxnSpPr>
        <p:spPr>
          <a:xfrm>
            <a:off x="2230198" y="3342008"/>
            <a:ext cx="99808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generated with very high confidence">
            <a:extLst>
              <a:ext uri="{FF2B5EF4-FFF2-40B4-BE49-F238E27FC236}">
                <a16:creationId xmlns:a16="http://schemas.microsoft.com/office/drawing/2014/main" id="{4FAA6862-617B-49DD-8A41-97C227C3F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6411" y="6147028"/>
            <a:ext cx="1218385" cy="390959"/>
          </a:xfrm>
          <a:prstGeom prst="rect">
            <a:avLst/>
          </a:prstGeom>
        </p:spPr>
      </p:pic>
      <p:sp>
        <p:nvSpPr>
          <p:cNvPr id="11" name="TextBox 10">
            <a:extLst>
              <a:ext uri="{FF2B5EF4-FFF2-40B4-BE49-F238E27FC236}">
                <a16:creationId xmlns:a16="http://schemas.microsoft.com/office/drawing/2014/main" id="{00E8DD2B-77F2-4B48-892C-3E79145C7EF1}"/>
              </a:ext>
            </a:extLst>
          </p:cNvPr>
          <p:cNvSpPr txBox="1"/>
          <p:nvPr userDrawn="1"/>
        </p:nvSpPr>
        <p:spPr>
          <a:xfrm>
            <a:off x="2125423" y="3361059"/>
            <a:ext cx="5029200" cy="400110"/>
          </a:xfrm>
          <a:prstGeom prst="rect">
            <a:avLst/>
          </a:prstGeom>
          <a:noFill/>
        </p:spPr>
        <p:txBody>
          <a:bodyPr wrap="square" rtlCol="0">
            <a:spAutoFit/>
          </a:bodyPr>
          <a:lstStyle/>
          <a:p>
            <a:r>
              <a:rPr lang="en-US" sz="2000" cap="small" dirty="0">
                <a:latin typeface="+mj-lt"/>
              </a:rPr>
              <a:t>Piper Federal</a:t>
            </a:r>
          </a:p>
        </p:txBody>
      </p:sp>
      <p:sp>
        <p:nvSpPr>
          <p:cNvPr id="14" name="Text Placeholder 13">
            <a:extLst>
              <a:ext uri="{FF2B5EF4-FFF2-40B4-BE49-F238E27FC236}">
                <a16:creationId xmlns:a16="http://schemas.microsoft.com/office/drawing/2014/main" id="{CA69A51C-84CB-498B-A8EA-11DD019A5DB9}"/>
              </a:ext>
            </a:extLst>
          </p:cNvPr>
          <p:cNvSpPr>
            <a:spLocks noGrp="1"/>
          </p:cNvSpPr>
          <p:nvPr>
            <p:ph type="body" sz="quarter" idx="10" hasCustomPrompt="1"/>
          </p:nvPr>
        </p:nvSpPr>
        <p:spPr>
          <a:xfrm>
            <a:off x="2125423" y="2899394"/>
            <a:ext cx="8535987" cy="461665"/>
          </a:xfrm>
        </p:spPr>
        <p:txBody>
          <a:bodyPr/>
          <a:lstStyle>
            <a:lvl1pPr marL="0" indent="0">
              <a:buNone/>
              <a:defRPr sz="2400" b="1">
                <a:latin typeface="+mj-lt"/>
              </a:defRPr>
            </a:lvl1pPr>
          </a:lstStyle>
          <a:p>
            <a:pPr lvl="0"/>
            <a:r>
              <a:rPr lang="en-US" dirty="0"/>
              <a:t>Title</a:t>
            </a:r>
          </a:p>
        </p:txBody>
      </p:sp>
      <p:pic>
        <p:nvPicPr>
          <p:cNvPr id="3" name="Picture 2" descr="A picture containing outdoor, light, riding, person&#10;&#10;Description automatically generated">
            <a:extLst>
              <a:ext uri="{FF2B5EF4-FFF2-40B4-BE49-F238E27FC236}">
                <a16:creationId xmlns:a16="http://schemas.microsoft.com/office/drawing/2014/main" id="{0C674C57-4AE6-4CEA-BE6A-3291215174EF}"/>
              </a:ext>
            </a:extLst>
          </p:cNvPr>
          <p:cNvPicPr>
            <a:picLocks noChangeAspect="1"/>
          </p:cNvPicPr>
          <p:nvPr userDrawn="1"/>
        </p:nvPicPr>
        <p:blipFill rotWithShape="1">
          <a:blip r:embed="rId3">
            <a:alphaModFix amt="5000"/>
            <a:extLst>
              <a:ext uri="{28A0092B-C50C-407E-A947-70E740481C1C}">
                <a14:useLocalDpi xmlns:a14="http://schemas.microsoft.com/office/drawing/2010/main" val="0"/>
              </a:ext>
            </a:extLst>
          </a:blip>
          <a:srcRect l="37507" r="45307" b="33996"/>
          <a:stretch/>
        </p:blipFill>
        <p:spPr>
          <a:xfrm>
            <a:off x="-1" y="89529"/>
            <a:ext cx="1819275" cy="6768469"/>
          </a:xfrm>
          <a:prstGeom prst="rect">
            <a:avLst/>
          </a:prstGeom>
        </p:spPr>
      </p:pic>
    </p:spTree>
    <p:extLst>
      <p:ext uri="{BB962C8B-B14F-4D97-AF65-F5344CB8AC3E}">
        <p14:creationId xmlns:p14="http://schemas.microsoft.com/office/powerpoint/2010/main" val="238601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 1">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D0B02E6-C192-4A33-8F7A-F56B584B1AD9}"/>
              </a:ext>
            </a:extLst>
          </p:cNvPr>
          <p:cNvSpPr txBox="1"/>
          <p:nvPr userDrawn="1"/>
        </p:nvSpPr>
        <p:spPr>
          <a:xfrm>
            <a:off x="437493" y="232530"/>
            <a:ext cx="2896257" cy="307777"/>
          </a:xfrm>
          <a:prstGeom prst="rect">
            <a:avLst/>
          </a:prstGeom>
          <a:noFill/>
        </p:spPr>
        <p:txBody>
          <a:bodyPr wrap="square" rtlCol="0">
            <a:spAutoFit/>
          </a:bodyPr>
          <a:lstStyle/>
          <a:p>
            <a:r>
              <a:rPr lang="en-US" sz="1400" spc="150" dirty="0">
                <a:latin typeface="+mn-lt"/>
                <a:ea typeface="Lato Medium" panose="020F0502020204030203" pitchFamily="34" charset="0"/>
                <a:cs typeface="Lato Medium" panose="020F0502020204030203" pitchFamily="34" charset="0"/>
              </a:rPr>
              <a:t>PIPER COMPANIES</a:t>
            </a:r>
          </a:p>
        </p:txBody>
      </p:sp>
      <p:sp>
        <p:nvSpPr>
          <p:cNvPr id="14" name="Text Placeholder 13">
            <a:extLst>
              <a:ext uri="{FF2B5EF4-FFF2-40B4-BE49-F238E27FC236}">
                <a16:creationId xmlns:a16="http://schemas.microsoft.com/office/drawing/2014/main" id="{3BCC99DA-84D8-4D56-A1A8-4A1DB664D230}"/>
              </a:ext>
            </a:extLst>
          </p:cNvPr>
          <p:cNvSpPr>
            <a:spLocks noGrp="1"/>
          </p:cNvSpPr>
          <p:nvPr>
            <p:ph type="body" sz="quarter" idx="10"/>
          </p:nvPr>
        </p:nvSpPr>
        <p:spPr>
          <a:xfrm>
            <a:off x="438150" y="466725"/>
            <a:ext cx="6118225" cy="425450"/>
          </a:xfrm>
        </p:spPr>
        <p:txBody>
          <a:bodyPr>
            <a:noAutofit/>
          </a:bodyPr>
          <a:lstStyle>
            <a:lvl1pPr marL="0" indent="0">
              <a:buNone/>
              <a:defRPr sz="2400" b="1">
                <a:latin typeface="Calibri Light "/>
                <a:cs typeface="Calibri Light" panose="020F0302020204030204" pitchFamily="34" charset="0"/>
              </a:defRPr>
            </a:lvl1pPr>
          </a:lstStyle>
          <a:p>
            <a:pPr lvl="0"/>
            <a:endParaRPr lang="en-US" dirty="0"/>
          </a:p>
        </p:txBody>
      </p:sp>
      <p:sp>
        <p:nvSpPr>
          <p:cNvPr id="12" name="Rectangle 11">
            <a:extLst>
              <a:ext uri="{FF2B5EF4-FFF2-40B4-BE49-F238E27FC236}">
                <a16:creationId xmlns:a16="http://schemas.microsoft.com/office/drawing/2014/main" id="{0E1DAF04-7BA6-4273-B3B0-2D1DF27F4D2F}"/>
              </a:ext>
            </a:extLst>
          </p:cNvPr>
          <p:cNvSpPr/>
          <p:nvPr userDrawn="1"/>
        </p:nvSpPr>
        <p:spPr>
          <a:xfrm>
            <a:off x="0" y="5891262"/>
            <a:ext cx="12192000" cy="969496"/>
          </a:xfrm>
          <a:prstGeom prst="rect">
            <a:avLst/>
          </a:prstGeom>
          <a:solidFill>
            <a:srgbClr val="10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703C5B-4BD3-4C17-8948-99080D30A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0095" y="6084873"/>
            <a:ext cx="1256801" cy="403125"/>
          </a:xfrm>
          <a:prstGeom prst="rect">
            <a:avLst/>
          </a:prstGeom>
        </p:spPr>
      </p:pic>
      <p:sp>
        <p:nvSpPr>
          <p:cNvPr id="15" name="TextBox 14">
            <a:extLst>
              <a:ext uri="{FF2B5EF4-FFF2-40B4-BE49-F238E27FC236}">
                <a16:creationId xmlns:a16="http://schemas.microsoft.com/office/drawing/2014/main" id="{D37F0A1C-B43D-493A-890D-1B5230C2718F}"/>
              </a:ext>
            </a:extLst>
          </p:cNvPr>
          <p:cNvSpPr txBox="1"/>
          <p:nvPr userDrawn="1"/>
        </p:nvSpPr>
        <p:spPr>
          <a:xfrm>
            <a:off x="9301376" y="6532662"/>
            <a:ext cx="2890624" cy="200055"/>
          </a:xfrm>
          <a:prstGeom prst="rect">
            <a:avLst/>
          </a:prstGeom>
          <a:noFill/>
        </p:spPr>
        <p:txBody>
          <a:bodyPr wrap="square" rtlCol="0">
            <a:spAutoFit/>
          </a:bodyPr>
          <a:lstStyle/>
          <a:p>
            <a:r>
              <a:rPr lang="en-US" sz="1050" baseline="30000" dirty="0">
                <a:solidFill>
                  <a:schemeClr val="bg1"/>
                </a:solidFill>
              </a:rPr>
              <a:t>© 2021 Piper Companies, a ZP Group Company- All Rights Reserved</a:t>
            </a:r>
          </a:p>
        </p:txBody>
      </p:sp>
      <p:cxnSp>
        <p:nvCxnSpPr>
          <p:cNvPr id="10" name="Straight Connector 9">
            <a:extLst>
              <a:ext uri="{FF2B5EF4-FFF2-40B4-BE49-F238E27FC236}">
                <a16:creationId xmlns:a16="http://schemas.microsoft.com/office/drawing/2014/main" id="{A5C4B5C6-829D-4D99-8F4E-C855E34FA055}"/>
              </a:ext>
            </a:extLst>
          </p:cNvPr>
          <p:cNvCxnSpPr>
            <a:cxnSpLocks/>
          </p:cNvCxnSpPr>
          <p:nvPr userDrawn="1"/>
        </p:nvCxnSpPr>
        <p:spPr>
          <a:xfrm>
            <a:off x="2211148" y="379733"/>
            <a:ext cx="998085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81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tion - 2">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5BB8EE30-E46B-4901-9B4F-5187D2BB778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D0B02E6-C192-4A33-8F7A-F56B584B1AD9}"/>
              </a:ext>
            </a:extLst>
          </p:cNvPr>
          <p:cNvSpPr txBox="1"/>
          <p:nvPr userDrawn="1"/>
        </p:nvSpPr>
        <p:spPr>
          <a:xfrm>
            <a:off x="437493" y="232530"/>
            <a:ext cx="2896257" cy="307777"/>
          </a:xfrm>
          <a:prstGeom prst="rect">
            <a:avLst/>
          </a:prstGeom>
          <a:noFill/>
        </p:spPr>
        <p:txBody>
          <a:bodyPr wrap="square" rtlCol="0">
            <a:spAutoFit/>
          </a:bodyPr>
          <a:lstStyle/>
          <a:p>
            <a:r>
              <a:rPr lang="en-US" sz="1400" spc="150" dirty="0">
                <a:latin typeface="+mn-lt"/>
                <a:ea typeface="Lato Medium" panose="020F0502020204030203" pitchFamily="34" charset="0"/>
                <a:cs typeface="Lato Medium" panose="020F0502020204030203" pitchFamily="34" charset="0"/>
              </a:rPr>
              <a:t>PIPER COMPANIES</a:t>
            </a:r>
          </a:p>
        </p:txBody>
      </p:sp>
      <p:sp>
        <p:nvSpPr>
          <p:cNvPr id="14" name="Text Placeholder 13">
            <a:extLst>
              <a:ext uri="{FF2B5EF4-FFF2-40B4-BE49-F238E27FC236}">
                <a16:creationId xmlns:a16="http://schemas.microsoft.com/office/drawing/2014/main" id="{3BCC99DA-84D8-4D56-A1A8-4A1DB664D230}"/>
              </a:ext>
            </a:extLst>
          </p:cNvPr>
          <p:cNvSpPr>
            <a:spLocks noGrp="1"/>
          </p:cNvSpPr>
          <p:nvPr>
            <p:ph type="body" sz="quarter" idx="10"/>
          </p:nvPr>
        </p:nvSpPr>
        <p:spPr>
          <a:xfrm>
            <a:off x="438150" y="466725"/>
            <a:ext cx="6118225" cy="425450"/>
          </a:xfrm>
        </p:spPr>
        <p:txBody>
          <a:bodyPr>
            <a:noAutofit/>
          </a:bodyPr>
          <a:lstStyle>
            <a:lvl1pPr marL="0" indent="0">
              <a:buNone/>
              <a:defRPr sz="2400" b="1">
                <a:latin typeface="Calibri Light "/>
                <a:cs typeface="Calibri Light" panose="020F0302020204030204" pitchFamily="34" charset="0"/>
              </a:defRPr>
            </a:lvl1pPr>
          </a:lstStyle>
          <a:p>
            <a:pPr lvl="0"/>
            <a:endParaRPr lang="en-US" dirty="0"/>
          </a:p>
        </p:txBody>
      </p:sp>
      <p:sp>
        <p:nvSpPr>
          <p:cNvPr id="12" name="Rectangle 11">
            <a:extLst>
              <a:ext uri="{FF2B5EF4-FFF2-40B4-BE49-F238E27FC236}">
                <a16:creationId xmlns:a16="http://schemas.microsoft.com/office/drawing/2014/main" id="{0E1DAF04-7BA6-4273-B3B0-2D1DF27F4D2F}"/>
              </a:ext>
            </a:extLst>
          </p:cNvPr>
          <p:cNvSpPr/>
          <p:nvPr userDrawn="1"/>
        </p:nvSpPr>
        <p:spPr>
          <a:xfrm>
            <a:off x="0" y="5891262"/>
            <a:ext cx="12192000" cy="969496"/>
          </a:xfrm>
          <a:prstGeom prst="rect">
            <a:avLst/>
          </a:prstGeom>
          <a:solidFill>
            <a:srgbClr val="10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703C5B-4BD3-4C17-8948-99080D30A3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0095" y="6084873"/>
            <a:ext cx="1256801" cy="403125"/>
          </a:xfrm>
          <a:prstGeom prst="rect">
            <a:avLst/>
          </a:prstGeom>
        </p:spPr>
      </p:pic>
      <p:sp>
        <p:nvSpPr>
          <p:cNvPr id="15" name="TextBox 14">
            <a:extLst>
              <a:ext uri="{FF2B5EF4-FFF2-40B4-BE49-F238E27FC236}">
                <a16:creationId xmlns:a16="http://schemas.microsoft.com/office/drawing/2014/main" id="{D37F0A1C-B43D-493A-890D-1B5230C2718F}"/>
              </a:ext>
            </a:extLst>
          </p:cNvPr>
          <p:cNvSpPr txBox="1"/>
          <p:nvPr userDrawn="1"/>
        </p:nvSpPr>
        <p:spPr>
          <a:xfrm>
            <a:off x="9301376" y="6532662"/>
            <a:ext cx="2890624" cy="200055"/>
          </a:xfrm>
          <a:prstGeom prst="rect">
            <a:avLst/>
          </a:prstGeom>
          <a:noFill/>
        </p:spPr>
        <p:txBody>
          <a:bodyPr wrap="square" rtlCol="0">
            <a:spAutoFit/>
          </a:bodyPr>
          <a:lstStyle/>
          <a:p>
            <a:r>
              <a:rPr lang="en-US" sz="1050" baseline="30000" dirty="0">
                <a:solidFill>
                  <a:schemeClr val="bg1"/>
                </a:solidFill>
              </a:rPr>
              <a:t>© 2021 Piper Companies, a ZP Group Company- All Rights Reserved</a:t>
            </a:r>
          </a:p>
        </p:txBody>
      </p:sp>
      <p:cxnSp>
        <p:nvCxnSpPr>
          <p:cNvPr id="10" name="Straight Connector 9">
            <a:extLst>
              <a:ext uri="{FF2B5EF4-FFF2-40B4-BE49-F238E27FC236}">
                <a16:creationId xmlns:a16="http://schemas.microsoft.com/office/drawing/2014/main" id="{A5C4B5C6-829D-4D99-8F4E-C855E34FA055}"/>
              </a:ext>
            </a:extLst>
          </p:cNvPr>
          <p:cNvCxnSpPr>
            <a:cxnSpLocks/>
          </p:cNvCxnSpPr>
          <p:nvPr userDrawn="1"/>
        </p:nvCxnSpPr>
        <p:spPr>
          <a:xfrm>
            <a:off x="2211148" y="379733"/>
            <a:ext cx="998085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05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tion -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1DAF04-7BA6-4273-B3B0-2D1DF27F4D2F}"/>
              </a:ext>
            </a:extLst>
          </p:cNvPr>
          <p:cNvSpPr/>
          <p:nvPr userDrawn="1"/>
        </p:nvSpPr>
        <p:spPr>
          <a:xfrm>
            <a:off x="0" y="5891262"/>
            <a:ext cx="12192000" cy="969496"/>
          </a:xfrm>
          <a:prstGeom prst="rect">
            <a:avLst/>
          </a:prstGeom>
          <a:solidFill>
            <a:srgbClr val="10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A00817E-C5E5-4B53-AB2D-60DFD284345B}"/>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57627"/>
          <a:stretch/>
        </p:blipFill>
        <p:spPr>
          <a:xfrm>
            <a:off x="4852637" y="4042962"/>
            <a:ext cx="6720323" cy="15363261"/>
          </a:xfrm>
          <a:prstGeom prst="rect">
            <a:avLst/>
          </a:prstGeom>
        </p:spPr>
      </p:pic>
      <p:pic>
        <p:nvPicPr>
          <p:cNvPr id="11" name="Picture 10">
            <a:extLst>
              <a:ext uri="{FF2B5EF4-FFF2-40B4-BE49-F238E27FC236}">
                <a16:creationId xmlns:a16="http://schemas.microsoft.com/office/drawing/2014/main" id="{7A75CA54-34DF-46D7-8E28-3B9F88F48A4C}"/>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r="41679"/>
          <a:stretch/>
        </p:blipFill>
        <p:spPr>
          <a:xfrm>
            <a:off x="-3344171" y="0"/>
            <a:ext cx="9249672" cy="15363261"/>
          </a:xfrm>
          <a:prstGeom prst="rect">
            <a:avLst/>
          </a:prstGeom>
        </p:spPr>
      </p:pic>
      <p:sp>
        <p:nvSpPr>
          <p:cNvPr id="7" name="TextBox 6">
            <a:extLst>
              <a:ext uri="{FF2B5EF4-FFF2-40B4-BE49-F238E27FC236}">
                <a16:creationId xmlns:a16="http://schemas.microsoft.com/office/drawing/2014/main" id="{8D0B02E6-C192-4A33-8F7A-F56B584B1AD9}"/>
              </a:ext>
            </a:extLst>
          </p:cNvPr>
          <p:cNvSpPr txBox="1"/>
          <p:nvPr userDrawn="1"/>
        </p:nvSpPr>
        <p:spPr>
          <a:xfrm>
            <a:off x="437493" y="232530"/>
            <a:ext cx="2896257" cy="307777"/>
          </a:xfrm>
          <a:prstGeom prst="rect">
            <a:avLst/>
          </a:prstGeom>
          <a:noFill/>
        </p:spPr>
        <p:txBody>
          <a:bodyPr wrap="square" rtlCol="0">
            <a:spAutoFit/>
          </a:bodyPr>
          <a:lstStyle/>
          <a:p>
            <a:r>
              <a:rPr lang="en-US" sz="1400" spc="150" dirty="0">
                <a:latin typeface="+mn-lt"/>
                <a:ea typeface="Lato Medium" panose="020F0502020204030203" pitchFamily="34" charset="0"/>
                <a:cs typeface="Lato Medium" panose="020F0502020204030203" pitchFamily="34" charset="0"/>
              </a:rPr>
              <a:t>PIPER COMPANIES</a:t>
            </a:r>
          </a:p>
        </p:txBody>
      </p:sp>
      <p:sp>
        <p:nvSpPr>
          <p:cNvPr id="14" name="Text Placeholder 13">
            <a:extLst>
              <a:ext uri="{FF2B5EF4-FFF2-40B4-BE49-F238E27FC236}">
                <a16:creationId xmlns:a16="http://schemas.microsoft.com/office/drawing/2014/main" id="{3BCC99DA-84D8-4D56-A1A8-4A1DB664D230}"/>
              </a:ext>
            </a:extLst>
          </p:cNvPr>
          <p:cNvSpPr>
            <a:spLocks noGrp="1"/>
          </p:cNvSpPr>
          <p:nvPr>
            <p:ph type="body" sz="quarter" idx="10"/>
          </p:nvPr>
        </p:nvSpPr>
        <p:spPr>
          <a:xfrm>
            <a:off x="438150" y="466725"/>
            <a:ext cx="6118225" cy="425450"/>
          </a:xfrm>
        </p:spPr>
        <p:txBody>
          <a:bodyPr>
            <a:noAutofit/>
          </a:bodyPr>
          <a:lstStyle>
            <a:lvl1pPr marL="0" indent="0">
              <a:buNone/>
              <a:defRPr sz="2400" b="1">
                <a:latin typeface="Calibri Light "/>
                <a:cs typeface="Calibri Light" panose="020F0302020204030204" pitchFamily="34" charset="0"/>
              </a:defRPr>
            </a:lvl1pPr>
          </a:lstStyle>
          <a:p>
            <a:pPr lvl="0"/>
            <a:endParaRPr lang="en-US" dirty="0"/>
          </a:p>
        </p:txBody>
      </p:sp>
      <p:pic>
        <p:nvPicPr>
          <p:cNvPr id="13" name="Picture 12">
            <a:extLst>
              <a:ext uri="{FF2B5EF4-FFF2-40B4-BE49-F238E27FC236}">
                <a16:creationId xmlns:a16="http://schemas.microsoft.com/office/drawing/2014/main" id="{28703C5B-4BD3-4C17-8948-99080D30A3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0095" y="6084873"/>
            <a:ext cx="1256801" cy="403125"/>
          </a:xfrm>
          <a:prstGeom prst="rect">
            <a:avLst/>
          </a:prstGeom>
        </p:spPr>
      </p:pic>
      <p:sp>
        <p:nvSpPr>
          <p:cNvPr id="15" name="TextBox 14">
            <a:extLst>
              <a:ext uri="{FF2B5EF4-FFF2-40B4-BE49-F238E27FC236}">
                <a16:creationId xmlns:a16="http://schemas.microsoft.com/office/drawing/2014/main" id="{D37F0A1C-B43D-493A-890D-1B5230C2718F}"/>
              </a:ext>
            </a:extLst>
          </p:cNvPr>
          <p:cNvSpPr txBox="1"/>
          <p:nvPr userDrawn="1"/>
        </p:nvSpPr>
        <p:spPr>
          <a:xfrm>
            <a:off x="9301376" y="6532662"/>
            <a:ext cx="2890624" cy="200055"/>
          </a:xfrm>
          <a:prstGeom prst="rect">
            <a:avLst/>
          </a:prstGeom>
          <a:noFill/>
        </p:spPr>
        <p:txBody>
          <a:bodyPr wrap="square" rtlCol="0">
            <a:spAutoFit/>
          </a:bodyPr>
          <a:lstStyle/>
          <a:p>
            <a:r>
              <a:rPr lang="en-US" sz="1050" baseline="30000" dirty="0">
                <a:solidFill>
                  <a:schemeClr val="bg1"/>
                </a:solidFill>
              </a:rPr>
              <a:t>© 2021 Piper Companies, a ZP Group Company- All Rights Reserved</a:t>
            </a:r>
          </a:p>
        </p:txBody>
      </p:sp>
      <p:cxnSp>
        <p:nvCxnSpPr>
          <p:cNvPr id="10" name="Straight Connector 9">
            <a:extLst>
              <a:ext uri="{FF2B5EF4-FFF2-40B4-BE49-F238E27FC236}">
                <a16:creationId xmlns:a16="http://schemas.microsoft.com/office/drawing/2014/main" id="{A5C4B5C6-829D-4D99-8F4E-C855E34FA055}"/>
              </a:ext>
            </a:extLst>
          </p:cNvPr>
          <p:cNvCxnSpPr>
            <a:cxnSpLocks/>
          </p:cNvCxnSpPr>
          <p:nvPr userDrawn="1"/>
        </p:nvCxnSpPr>
        <p:spPr>
          <a:xfrm>
            <a:off x="2211148" y="379733"/>
            <a:ext cx="998085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87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tion - 4">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6806F8B4-1D01-4BC5-B506-A963FA5FF86B}"/>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D0B02E6-C192-4A33-8F7A-F56B584B1AD9}"/>
              </a:ext>
            </a:extLst>
          </p:cNvPr>
          <p:cNvSpPr txBox="1"/>
          <p:nvPr userDrawn="1"/>
        </p:nvSpPr>
        <p:spPr>
          <a:xfrm>
            <a:off x="437493" y="232530"/>
            <a:ext cx="2896257" cy="307777"/>
          </a:xfrm>
          <a:prstGeom prst="rect">
            <a:avLst/>
          </a:prstGeom>
          <a:noFill/>
        </p:spPr>
        <p:txBody>
          <a:bodyPr wrap="square" rtlCol="0">
            <a:spAutoFit/>
          </a:bodyPr>
          <a:lstStyle/>
          <a:p>
            <a:r>
              <a:rPr lang="en-US" sz="1400" spc="150" dirty="0">
                <a:latin typeface="+mn-lt"/>
                <a:ea typeface="Lato Medium" panose="020F0502020204030203" pitchFamily="34" charset="0"/>
                <a:cs typeface="Lato Medium" panose="020F0502020204030203" pitchFamily="34" charset="0"/>
              </a:rPr>
              <a:t>PIPER COMPANIES</a:t>
            </a:r>
          </a:p>
        </p:txBody>
      </p:sp>
      <p:sp>
        <p:nvSpPr>
          <p:cNvPr id="14" name="Text Placeholder 13">
            <a:extLst>
              <a:ext uri="{FF2B5EF4-FFF2-40B4-BE49-F238E27FC236}">
                <a16:creationId xmlns:a16="http://schemas.microsoft.com/office/drawing/2014/main" id="{3BCC99DA-84D8-4D56-A1A8-4A1DB664D230}"/>
              </a:ext>
            </a:extLst>
          </p:cNvPr>
          <p:cNvSpPr>
            <a:spLocks noGrp="1"/>
          </p:cNvSpPr>
          <p:nvPr>
            <p:ph type="body" sz="quarter" idx="10"/>
          </p:nvPr>
        </p:nvSpPr>
        <p:spPr>
          <a:xfrm>
            <a:off x="438150" y="466725"/>
            <a:ext cx="6118225" cy="425450"/>
          </a:xfrm>
        </p:spPr>
        <p:txBody>
          <a:bodyPr>
            <a:noAutofit/>
          </a:bodyPr>
          <a:lstStyle>
            <a:lvl1pPr marL="0" indent="0">
              <a:buNone/>
              <a:defRPr sz="2400" b="1">
                <a:latin typeface="Calibri Light "/>
                <a:cs typeface="Calibri Light" panose="020F0302020204030204" pitchFamily="34" charset="0"/>
              </a:defRPr>
            </a:lvl1pPr>
          </a:lstStyle>
          <a:p>
            <a:pPr lvl="0"/>
            <a:endParaRPr lang="en-US" dirty="0"/>
          </a:p>
        </p:txBody>
      </p:sp>
      <p:sp>
        <p:nvSpPr>
          <p:cNvPr id="15" name="TextBox 14">
            <a:extLst>
              <a:ext uri="{FF2B5EF4-FFF2-40B4-BE49-F238E27FC236}">
                <a16:creationId xmlns:a16="http://schemas.microsoft.com/office/drawing/2014/main" id="{D37F0A1C-B43D-493A-890D-1B5230C2718F}"/>
              </a:ext>
            </a:extLst>
          </p:cNvPr>
          <p:cNvSpPr txBox="1"/>
          <p:nvPr userDrawn="1"/>
        </p:nvSpPr>
        <p:spPr>
          <a:xfrm>
            <a:off x="9301376" y="6532662"/>
            <a:ext cx="2890624" cy="200055"/>
          </a:xfrm>
          <a:prstGeom prst="rect">
            <a:avLst/>
          </a:prstGeom>
          <a:noFill/>
        </p:spPr>
        <p:txBody>
          <a:bodyPr wrap="square" rtlCol="0">
            <a:spAutoFit/>
          </a:bodyPr>
          <a:lstStyle/>
          <a:p>
            <a:r>
              <a:rPr lang="en-US" sz="1050" baseline="30000" dirty="0">
                <a:solidFill>
                  <a:srgbClr val="10284B"/>
                </a:solidFill>
              </a:rPr>
              <a:t>© 2021 Piper Companies, a ZP Group Company- All Rights Reserved</a:t>
            </a:r>
          </a:p>
        </p:txBody>
      </p:sp>
      <p:cxnSp>
        <p:nvCxnSpPr>
          <p:cNvPr id="10" name="Straight Connector 9">
            <a:extLst>
              <a:ext uri="{FF2B5EF4-FFF2-40B4-BE49-F238E27FC236}">
                <a16:creationId xmlns:a16="http://schemas.microsoft.com/office/drawing/2014/main" id="{A5C4B5C6-829D-4D99-8F4E-C855E34FA055}"/>
              </a:ext>
            </a:extLst>
          </p:cNvPr>
          <p:cNvCxnSpPr>
            <a:cxnSpLocks/>
          </p:cNvCxnSpPr>
          <p:nvPr userDrawn="1"/>
        </p:nvCxnSpPr>
        <p:spPr>
          <a:xfrm>
            <a:off x="2211148" y="379733"/>
            <a:ext cx="9980852" cy="0"/>
          </a:xfrm>
          <a:prstGeom prst="line">
            <a:avLst/>
          </a:prstGeom>
          <a:ln>
            <a:solidFill>
              <a:srgbClr val="10284B"/>
            </a:solidFill>
          </a:ln>
        </p:spPr>
        <p:style>
          <a:lnRef idx="1">
            <a:schemeClr val="accent1"/>
          </a:lnRef>
          <a:fillRef idx="0">
            <a:schemeClr val="accent1"/>
          </a:fillRef>
          <a:effectRef idx="0">
            <a:schemeClr val="accent1"/>
          </a:effectRef>
          <a:fontRef idx="minor">
            <a:schemeClr val="tx1"/>
          </a:fontRef>
        </p:style>
      </p:cxnSp>
      <p:pic>
        <p:nvPicPr>
          <p:cNvPr id="3" name="Picture 2" descr="A close up of a sign&#10;&#10;Description automatically generated">
            <a:extLst>
              <a:ext uri="{FF2B5EF4-FFF2-40B4-BE49-F238E27FC236}">
                <a16:creationId xmlns:a16="http://schemas.microsoft.com/office/drawing/2014/main" id="{E760A6C0-8464-4568-95B4-E3E4AD4EF5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8195" y="6077073"/>
            <a:ext cx="1256801" cy="403286"/>
          </a:xfrm>
          <a:prstGeom prst="rect">
            <a:avLst/>
          </a:prstGeom>
        </p:spPr>
      </p:pic>
    </p:spTree>
    <p:extLst>
      <p:ext uri="{BB962C8B-B14F-4D97-AF65-F5344CB8AC3E}">
        <p14:creationId xmlns:p14="http://schemas.microsoft.com/office/powerpoint/2010/main" val="118519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03CF60-5EC0-4FF0-BCEF-86E761D2B0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805A0B-14C0-4004-B536-C3E41C226A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AEE0-C5A1-4657-B065-19EFC8E4C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22D20-7544-454C-A76C-7B7A7C0D9C13}" type="datetimeFigureOut">
              <a:rPr lang="en-US" smtClean="0"/>
              <a:t>10/21/2021</a:t>
            </a:fld>
            <a:endParaRPr lang="en-US"/>
          </a:p>
        </p:txBody>
      </p:sp>
      <p:sp>
        <p:nvSpPr>
          <p:cNvPr id="5" name="Footer Placeholder 4">
            <a:extLst>
              <a:ext uri="{FF2B5EF4-FFF2-40B4-BE49-F238E27FC236}">
                <a16:creationId xmlns:a16="http://schemas.microsoft.com/office/drawing/2014/main" id="{975ED24C-1380-4E38-8A09-3BC81DC6C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8EFAB2-F865-419C-951B-643B82CFE2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D24AE-6620-4547-B279-89D3660EB3A2}" type="slidenum">
              <a:rPr lang="en-US" smtClean="0"/>
              <a:t>‹#›</a:t>
            </a:fld>
            <a:endParaRPr lang="en-US"/>
          </a:p>
        </p:txBody>
      </p:sp>
    </p:spTree>
    <p:extLst>
      <p:ext uri="{BB962C8B-B14F-4D97-AF65-F5344CB8AC3E}">
        <p14:creationId xmlns:p14="http://schemas.microsoft.com/office/powerpoint/2010/main" val="303170169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1" r:id="rId7"/>
    <p:sldLayoutId id="2147483679" r:id="rId8"/>
    <p:sldLayoutId id="2147483670" r:id="rId9"/>
    <p:sldLayoutId id="2147483660" r:id="rId10"/>
    <p:sldLayoutId id="2147483680" r:id="rId11"/>
    <p:sldLayoutId id="2147483681" r:id="rId12"/>
    <p:sldLayoutId id="2147483669" r:id="rId13"/>
    <p:sldLayoutId id="2147483678" r:id="rId14"/>
    <p:sldLayoutId id="2147483667" r:id="rId15"/>
    <p:sldLayoutId id="2147483662" r:id="rId16"/>
    <p:sldLayoutId id="2147483663" r:id="rId17"/>
    <p:sldLayoutId id="2147483661" r:id="rId18"/>
    <p:sldLayoutId id="2147483668" r:id="rId19"/>
    <p:sldLayoutId id="2147483664" r:id="rId20"/>
    <p:sldLayoutId id="214748368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jpe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jpeg"/><Relationship Id="rId1" Type="http://schemas.openxmlformats.org/officeDocument/2006/relationships/slideLayout" Target="../slideLayouts/slideLayout21.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gif"/><Relationship Id="rId4" Type="http://schemas.openxmlformats.org/officeDocument/2006/relationships/image" Target="../media/image23.jpeg"/><Relationship Id="rId9" Type="http://schemas.openxmlformats.org/officeDocument/2006/relationships/image" Target="../media/image28.gif"/><Relationship Id="rId14" Type="http://schemas.openxmlformats.org/officeDocument/2006/relationships/image" Target="../media/image33.png"/><Relationship Id="rId22"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21.png"/><Relationship Id="rId16" Type="http://schemas.openxmlformats.org/officeDocument/2006/relationships/image" Target="../media/image55.png"/><Relationship Id="rId1" Type="http://schemas.openxmlformats.org/officeDocument/2006/relationships/slideLayout" Target="../slideLayouts/slideLayout21.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6.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F6FBEC-EA60-4C02-9B3D-84C7853C5A30}"/>
              </a:ext>
            </a:extLst>
          </p:cNvPr>
          <p:cNvSpPr>
            <a:spLocks noGrp="1"/>
          </p:cNvSpPr>
          <p:nvPr>
            <p:ph type="body" sz="quarter" idx="10"/>
          </p:nvPr>
        </p:nvSpPr>
        <p:spPr/>
        <p:txBody>
          <a:bodyPr/>
          <a:lstStyle/>
          <a:p>
            <a:r>
              <a:rPr lang="en-US" dirty="0"/>
              <a:t>VA Career Works EST Meeting</a:t>
            </a:r>
          </a:p>
        </p:txBody>
      </p:sp>
      <p:pic>
        <p:nvPicPr>
          <p:cNvPr id="3" name="Picture 2" descr="A picture containing text, clock, clipart&#10;&#10;Description automatically generated">
            <a:extLst>
              <a:ext uri="{FF2B5EF4-FFF2-40B4-BE49-F238E27FC236}">
                <a16:creationId xmlns:a16="http://schemas.microsoft.com/office/drawing/2014/main" id="{85D03178-B5AE-4A78-9FBF-816AD5A9F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8051" y="5562001"/>
            <a:ext cx="2086240" cy="501492"/>
          </a:xfrm>
          <a:prstGeom prst="rect">
            <a:avLst/>
          </a:prstGeom>
        </p:spPr>
      </p:pic>
      <p:pic>
        <p:nvPicPr>
          <p:cNvPr id="6" name="Picture 5" descr="Text, logo&#10;&#10;Description automatically generated">
            <a:extLst>
              <a:ext uri="{FF2B5EF4-FFF2-40B4-BE49-F238E27FC236}">
                <a16:creationId xmlns:a16="http://schemas.microsoft.com/office/drawing/2014/main" id="{0F97B62E-C3F4-4D07-A3E3-D123AB890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6423" y="5156901"/>
            <a:ext cx="1629496" cy="357694"/>
          </a:xfrm>
          <a:prstGeom prst="rect">
            <a:avLst/>
          </a:prstGeom>
        </p:spPr>
      </p:pic>
    </p:spTree>
    <p:extLst>
      <p:ext uri="{BB962C8B-B14F-4D97-AF65-F5344CB8AC3E}">
        <p14:creationId xmlns:p14="http://schemas.microsoft.com/office/powerpoint/2010/main" val="154767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696A04-9642-4E00-946C-0C3A2923276D}"/>
              </a:ext>
            </a:extLst>
          </p:cNvPr>
          <p:cNvSpPr/>
          <p:nvPr/>
        </p:nvSpPr>
        <p:spPr>
          <a:xfrm>
            <a:off x="0" y="5656939"/>
            <a:ext cx="12192000" cy="1203820"/>
          </a:xfrm>
          <a:prstGeom prst="rect">
            <a:avLst/>
          </a:prstGeom>
          <a:solidFill>
            <a:srgbClr val="0D2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BCC4905-7FAA-47F0-9B15-35FF47EFC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788" y="5855139"/>
            <a:ext cx="2387667" cy="576072"/>
          </a:xfrm>
          <a:prstGeom prst="rect">
            <a:avLst/>
          </a:prstGeom>
        </p:spPr>
      </p:pic>
      <p:sp>
        <p:nvSpPr>
          <p:cNvPr id="8" name="Rectangle 7">
            <a:extLst>
              <a:ext uri="{FF2B5EF4-FFF2-40B4-BE49-F238E27FC236}">
                <a16:creationId xmlns:a16="http://schemas.microsoft.com/office/drawing/2014/main" id="{DD010779-142E-44EE-8EC8-EDDC5AAD290A}"/>
              </a:ext>
            </a:extLst>
          </p:cNvPr>
          <p:cNvSpPr/>
          <p:nvPr/>
        </p:nvSpPr>
        <p:spPr>
          <a:xfrm>
            <a:off x="2679032" y="497305"/>
            <a:ext cx="9509760" cy="45720"/>
          </a:xfrm>
          <a:prstGeom prst="rect">
            <a:avLst/>
          </a:prstGeom>
          <a:solidFill>
            <a:srgbClr val="0D2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FEF6843-9985-4339-B858-4CA9AB793286}"/>
              </a:ext>
            </a:extLst>
          </p:cNvPr>
          <p:cNvSpPr txBox="1"/>
          <p:nvPr/>
        </p:nvSpPr>
        <p:spPr>
          <a:xfrm>
            <a:off x="623862" y="391543"/>
            <a:ext cx="2327885" cy="276999"/>
          </a:xfrm>
          <a:prstGeom prst="rect">
            <a:avLst/>
          </a:prstGeom>
          <a:noFill/>
        </p:spPr>
        <p:txBody>
          <a:bodyPr wrap="square" rtlCol="0">
            <a:spAutoFit/>
          </a:bodyPr>
          <a:lstStyle/>
          <a:p>
            <a:r>
              <a:rPr lang="en-US" sz="1200" spc="150" dirty="0">
                <a:ea typeface="Lato Medium" panose="020F0502020204030203" pitchFamily="34" charset="0"/>
                <a:cs typeface="Lato Medium" panose="020F0502020204030203" pitchFamily="34" charset="0"/>
              </a:rPr>
              <a:t>Zachary Piper Solutions</a:t>
            </a:r>
            <a:endParaRPr lang="en-US" sz="1200" spc="150" dirty="0">
              <a:latin typeface="+mn-lt"/>
              <a:ea typeface="Lato Medium" panose="020F0502020204030203" pitchFamily="34" charset="0"/>
              <a:cs typeface="Lato Medium" panose="020F0502020204030203" pitchFamily="34" charset="0"/>
            </a:endParaRPr>
          </a:p>
        </p:txBody>
      </p:sp>
      <p:sp>
        <p:nvSpPr>
          <p:cNvPr id="17" name="Title 1">
            <a:extLst>
              <a:ext uri="{FF2B5EF4-FFF2-40B4-BE49-F238E27FC236}">
                <a16:creationId xmlns:a16="http://schemas.microsoft.com/office/drawing/2014/main" id="{F1DD6198-E736-4602-98B0-AF4DD8B3DF30}"/>
              </a:ext>
            </a:extLst>
          </p:cNvPr>
          <p:cNvSpPr>
            <a:spLocks noGrp="1"/>
          </p:cNvSpPr>
          <p:nvPr>
            <p:ph type="title"/>
          </p:nvPr>
        </p:nvSpPr>
        <p:spPr>
          <a:xfrm>
            <a:off x="575736" y="667236"/>
            <a:ext cx="4948255" cy="426445"/>
          </a:xfrm>
        </p:spPr>
        <p:txBody>
          <a:bodyPr>
            <a:noAutofit/>
          </a:bodyPr>
          <a:lstStyle/>
          <a:p>
            <a:r>
              <a:rPr lang="en-US" sz="2400" cap="small" dirty="0">
                <a:solidFill>
                  <a:srgbClr val="2C82B2"/>
                </a:solidFill>
                <a:latin typeface="Calibri Light" panose="020F0302020204030204" pitchFamily="34" charset="0"/>
                <a:cs typeface="Calibri Light" panose="020F0302020204030204" pitchFamily="34" charset="0"/>
              </a:rPr>
              <a:t>Industry Past Performance</a:t>
            </a:r>
          </a:p>
        </p:txBody>
      </p:sp>
      <p:sp>
        <p:nvSpPr>
          <p:cNvPr id="19" name="Rectangle 18">
            <a:extLst>
              <a:ext uri="{FF2B5EF4-FFF2-40B4-BE49-F238E27FC236}">
                <a16:creationId xmlns:a16="http://schemas.microsoft.com/office/drawing/2014/main" id="{6E3C1CD3-7A35-4CD0-87F7-881BE13E6103}"/>
              </a:ext>
            </a:extLst>
          </p:cNvPr>
          <p:cNvSpPr/>
          <p:nvPr/>
        </p:nvSpPr>
        <p:spPr>
          <a:xfrm flipV="1">
            <a:off x="0" y="1093681"/>
            <a:ext cx="2679032" cy="49614"/>
          </a:xfrm>
          <a:prstGeom prst="rect">
            <a:avLst/>
          </a:prstGeom>
          <a:solidFill>
            <a:srgbClr val="0D2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A61BE3-6C7C-402E-949F-2DEDC547AF32}"/>
              </a:ext>
            </a:extLst>
          </p:cNvPr>
          <p:cNvGrpSpPr/>
          <p:nvPr/>
        </p:nvGrpSpPr>
        <p:grpSpPr>
          <a:xfrm>
            <a:off x="609341" y="2529657"/>
            <a:ext cx="2392475" cy="2195000"/>
            <a:chOff x="609341" y="2370633"/>
            <a:chExt cx="2392475" cy="2195000"/>
          </a:xfrm>
        </p:grpSpPr>
        <p:sp>
          <p:nvSpPr>
            <p:cNvPr id="28" name="Rectangle: Diagonal Corners Rounded 27">
              <a:extLst>
                <a:ext uri="{FF2B5EF4-FFF2-40B4-BE49-F238E27FC236}">
                  <a16:creationId xmlns:a16="http://schemas.microsoft.com/office/drawing/2014/main" id="{4D5CBE46-9927-492B-A9B9-2E471DA336BC}"/>
                </a:ext>
              </a:extLst>
            </p:cNvPr>
            <p:cNvSpPr/>
            <p:nvPr/>
          </p:nvSpPr>
          <p:spPr>
            <a:xfrm>
              <a:off x="644891" y="2370633"/>
              <a:ext cx="2279430" cy="786453"/>
            </a:xfrm>
            <a:prstGeom prst="round2DiagRect">
              <a:avLst/>
            </a:prstGeom>
            <a:solidFill>
              <a:srgbClr val="0D2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B56F2EB-E433-4DE4-AF8F-C7E580B6D5B6}"/>
                </a:ext>
              </a:extLst>
            </p:cNvPr>
            <p:cNvSpPr txBox="1"/>
            <p:nvPr/>
          </p:nvSpPr>
          <p:spPr>
            <a:xfrm>
              <a:off x="609341" y="2468068"/>
              <a:ext cx="2356925" cy="861774"/>
            </a:xfrm>
            <a:prstGeom prst="rect">
              <a:avLst/>
            </a:prstGeom>
            <a:noFill/>
          </p:spPr>
          <p:txBody>
            <a:bodyPr wrap="square" rtlCol="0">
              <a:spAutoFit/>
            </a:bodyPr>
            <a:lstStyle/>
            <a:p>
              <a:pPr algn="ctr"/>
              <a:r>
                <a:rPr lang="en-US" sz="1600" b="1" cap="small" dirty="0">
                  <a:solidFill>
                    <a:schemeClr val="bg1"/>
                  </a:solidFill>
                </a:rPr>
                <a:t>Cyber Intelligence, Systems and Operations</a:t>
              </a:r>
            </a:p>
            <a:p>
              <a:pPr algn="ctr"/>
              <a:endParaRPr lang="en-US" b="1" cap="small" dirty="0">
                <a:solidFill>
                  <a:schemeClr val="bg1"/>
                </a:solidFill>
              </a:endParaRPr>
            </a:p>
          </p:txBody>
        </p:sp>
        <p:sp>
          <p:nvSpPr>
            <p:cNvPr id="12" name="Rectangle 11">
              <a:extLst>
                <a:ext uri="{FF2B5EF4-FFF2-40B4-BE49-F238E27FC236}">
                  <a16:creationId xmlns:a16="http://schemas.microsoft.com/office/drawing/2014/main" id="{4ED077B8-0F30-4751-85D0-1961A3AE1B2A}"/>
                </a:ext>
              </a:extLst>
            </p:cNvPr>
            <p:cNvSpPr/>
            <p:nvPr/>
          </p:nvSpPr>
          <p:spPr>
            <a:xfrm>
              <a:off x="644891" y="3180638"/>
              <a:ext cx="2356925" cy="1384995"/>
            </a:xfrm>
            <a:prstGeom prst="rect">
              <a:avLst/>
            </a:prstGeom>
          </p:spPr>
          <p:txBody>
            <a:bodyPr wrap="square">
              <a:spAutoFit/>
            </a:bodyPr>
            <a:lstStyle/>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Intrusion Detection and Analysis </a:t>
              </a:r>
            </a:p>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Information Assurance</a:t>
              </a:r>
            </a:p>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Forensics</a:t>
              </a:r>
            </a:p>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Malware Analysis</a:t>
              </a:r>
            </a:p>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Reverse Engineering</a:t>
              </a:r>
            </a:p>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Open Source Collection &amp; Exploitation</a:t>
              </a:r>
            </a:p>
          </p:txBody>
        </p:sp>
      </p:grpSp>
      <p:sp>
        <p:nvSpPr>
          <p:cNvPr id="22" name="TextBox 21">
            <a:extLst>
              <a:ext uri="{FF2B5EF4-FFF2-40B4-BE49-F238E27FC236}">
                <a16:creationId xmlns:a16="http://schemas.microsoft.com/office/drawing/2014/main" id="{E99C59E5-3C2C-4AE1-875E-4D1CD7A09CA8}"/>
              </a:ext>
            </a:extLst>
          </p:cNvPr>
          <p:cNvSpPr txBox="1"/>
          <p:nvPr/>
        </p:nvSpPr>
        <p:spPr>
          <a:xfrm>
            <a:off x="9103540" y="6521742"/>
            <a:ext cx="2890624" cy="200055"/>
          </a:xfrm>
          <a:prstGeom prst="rect">
            <a:avLst/>
          </a:prstGeom>
          <a:noFill/>
        </p:spPr>
        <p:txBody>
          <a:bodyPr wrap="square" rtlCol="0">
            <a:spAutoFit/>
          </a:bodyPr>
          <a:lstStyle/>
          <a:p>
            <a:r>
              <a:rPr lang="en-US" sz="1050" baseline="30000" dirty="0">
                <a:solidFill>
                  <a:schemeClr val="bg1"/>
                </a:solidFill>
              </a:rPr>
              <a:t>© 2019 Zachary Piper Solutions, a ZP Group Company- All Rights Reserved</a:t>
            </a:r>
          </a:p>
        </p:txBody>
      </p:sp>
      <p:sp>
        <p:nvSpPr>
          <p:cNvPr id="14" name="TextBox 13">
            <a:extLst>
              <a:ext uri="{FF2B5EF4-FFF2-40B4-BE49-F238E27FC236}">
                <a16:creationId xmlns:a16="http://schemas.microsoft.com/office/drawing/2014/main" id="{898BA9AA-9C6C-4992-A543-49FFAF8D5B95}"/>
              </a:ext>
            </a:extLst>
          </p:cNvPr>
          <p:cNvSpPr txBox="1"/>
          <p:nvPr/>
        </p:nvSpPr>
        <p:spPr>
          <a:xfrm>
            <a:off x="575736" y="1392537"/>
            <a:ext cx="5835204" cy="954107"/>
          </a:xfrm>
          <a:prstGeom prst="rect">
            <a:avLst/>
          </a:prstGeom>
          <a:noFill/>
        </p:spPr>
        <p:txBody>
          <a:bodyPr wrap="square" rtlCol="0">
            <a:spAutoFit/>
          </a:bodyPr>
          <a:lstStyle/>
          <a:p>
            <a:r>
              <a:rPr lang="en-US" sz="1400" dirty="0">
                <a:latin typeface="+mj-lt"/>
              </a:rPr>
              <a:t>Zachary Piper Provides Comprehensive National Security related technology services. We are a subcontractor to multiple Intel, Defense and Civil programs.</a:t>
            </a:r>
            <a:br>
              <a:rPr lang="en-US" sz="1400" dirty="0">
                <a:latin typeface="+mj-lt"/>
              </a:rPr>
            </a:br>
            <a:br>
              <a:rPr lang="en-US" sz="1400" dirty="0">
                <a:latin typeface="+mj-lt"/>
              </a:rPr>
            </a:br>
            <a:r>
              <a:rPr lang="en-US" sz="1400" b="1" dirty="0">
                <a:latin typeface="+mj-lt"/>
              </a:rPr>
              <a:t>We specialize in the following areas:</a:t>
            </a:r>
          </a:p>
        </p:txBody>
      </p:sp>
      <p:grpSp>
        <p:nvGrpSpPr>
          <p:cNvPr id="2" name="Group 1">
            <a:extLst>
              <a:ext uri="{FF2B5EF4-FFF2-40B4-BE49-F238E27FC236}">
                <a16:creationId xmlns:a16="http://schemas.microsoft.com/office/drawing/2014/main" id="{862A4928-B2FA-4530-AFC1-017190B3E326}"/>
              </a:ext>
            </a:extLst>
          </p:cNvPr>
          <p:cNvGrpSpPr/>
          <p:nvPr/>
        </p:nvGrpSpPr>
        <p:grpSpPr>
          <a:xfrm>
            <a:off x="6249798" y="2531808"/>
            <a:ext cx="2392475" cy="2010334"/>
            <a:chOff x="3795598" y="2958983"/>
            <a:chExt cx="2392475" cy="2010334"/>
          </a:xfrm>
        </p:grpSpPr>
        <p:sp>
          <p:nvSpPr>
            <p:cNvPr id="15" name="Rectangle: Diagonal Corners Rounded 14">
              <a:extLst>
                <a:ext uri="{FF2B5EF4-FFF2-40B4-BE49-F238E27FC236}">
                  <a16:creationId xmlns:a16="http://schemas.microsoft.com/office/drawing/2014/main" id="{C5FD9F24-B591-4692-8CFA-4BA0BE53A0BD}"/>
                </a:ext>
              </a:extLst>
            </p:cNvPr>
            <p:cNvSpPr/>
            <p:nvPr/>
          </p:nvSpPr>
          <p:spPr>
            <a:xfrm>
              <a:off x="3831148" y="2958983"/>
              <a:ext cx="2279430" cy="786453"/>
            </a:xfrm>
            <a:prstGeom prst="round2DiagRect">
              <a:avLst/>
            </a:prstGeom>
            <a:solidFill>
              <a:srgbClr val="0D2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D927CE2D-C777-43E7-8621-62D33A6329F0}"/>
                </a:ext>
              </a:extLst>
            </p:cNvPr>
            <p:cNvSpPr txBox="1"/>
            <p:nvPr/>
          </p:nvSpPr>
          <p:spPr>
            <a:xfrm>
              <a:off x="3795598" y="3157086"/>
              <a:ext cx="2356925" cy="615553"/>
            </a:xfrm>
            <a:prstGeom prst="rect">
              <a:avLst/>
            </a:prstGeom>
            <a:noFill/>
          </p:spPr>
          <p:txBody>
            <a:bodyPr wrap="square" rtlCol="0">
              <a:spAutoFit/>
            </a:bodyPr>
            <a:lstStyle/>
            <a:p>
              <a:pPr algn="ctr"/>
              <a:r>
                <a:rPr lang="en-US" sz="1600" b="1" cap="small" dirty="0">
                  <a:solidFill>
                    <a:schemeClr val="bg1"/>
                  </a:solidFill>
                </a:rPr>
                <a:t>Information Technology</a:t>
              </a:r>
            </a:p>
            <a:p>
              <a:pPr algn="ctr"/>
              <a:endParaRPr lang="en-US" b="1" cap="small" dirty="0">
                <a:solidFill>
                  <a:schemeClr val="bg1"/>
                </a:solidFill>
              </a:endParaRPr>
            </a:p>
          </p:txBody>
        </p:sp>
        <p:sp>
          <p:nvSpPr>
            <p:cNvPr id="20" name="Rectangle 19">
              <a:extLst>
                <a:ext uri="{FF2B5EF4-FFF2-40B4-BE49-F238E27FC236}">
                  <a16:creationId xmlns:a16="http://schemas.microsoft.com/office/drawing/2014/main" id="{2F3FA551-1219-445F-B611-8D70152E4679}"/>
                </a:ext>
              </a:extLst>
            </p:cNvPr>
            <p:cNvSpPr/>
            <p:nvPr/>
          </p:nvSpPr>
          <p:spPr>
            <a:xfrm>
              <a:off x="3831148" y="3768988"/>
              <a:ext cx="2356925" cy="1200329"/>
            </a:xfrm>
            <a:prstGeom prst="rect">
              <a:avLst/>
            </a:prstGeom>
          </p:spPr>
          <p:txBody>
            <a:bodyPr wrap="square">
              <a:spAutoFit/>
            </a:bodyPr>
            <a:lstStyle/>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Systems Engineering</a:t>
              </a:r>
            </a:p>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Networking Engineering</a:t>
              </a:r>
            </a:p>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GOTS / COTS Deployment</a:t>
              </a:r>
            </a:p>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Security Architecture</a:t>
              </a:r>
            </a:p>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Security Engineering</a:t>
              </a:r>
            </a:p>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O&amp;M</a:t>
              </a:r>
            </a:p>
          </p:txBody>
        </p:sp>
      </p:grpSp>
      <p:grpSp>
        <p:nvGrpSpPr>
          <p:cNvPr id="3" name="Group 2">
            <a:extLst>
              <a:ext uri="{FF2B5EF4-FFF2-40B4-BE49-F238E27FC236}">
                <a16:creationId xmlns:a16="http://schemas.microsoft.com/office/drawing/2014/main" id="{A9FA6F56-BDDE-4F0A-9B6D-7896008654CB}"/>
              </a:ext>
            </a:extLst>
          </p:cNvPr>
          <p:cNvGrpSpPr/>
          <p:nvPr/>
        </p:nvGrpSpPr>
        <p:grpSpPr>
          <a:xfrm>
            <a:off x="3412212" y="2523698"/>
            <a:ext cx="2392475" cy="1641002"/>
            <a:chOff x="6286197" y="2370633"/>
            <a:chExt cx="2392475" cy="1641002"/>
          </a:xfrm>
        </p:grpSpPr>
        <p:sp>
          <p:nvSpPr>
            <p:cNvPr id="21" name="Rectangle: Diagonal Corners Rounded 20">
              <a:extLst>
                <a:ext uri="{FF2B5EF4-FFF2-40B4-BE49-F238E27FC236}">
                  <a16:creationId xmlns:a16="http://schemas.microsoft.com/office/drawing/2014/main" id="{5AD40206-D616-4F1B-890E-660C4DD707B8}"/>
                </a:ext>
              </a:extLst>
            </p:cNvPr>
            <p:cNvSpPr/>
            <p:nvPr/>
          </p:nvSpPr>
          <p:spPr>
            <a:xfrm>
              <a:off x="6321747" y="2370633"/>
              <a:ext cx="2279430" cy="786453"/>
            </a:xfrm>
            <a:prstGeom prst="round2DiagRect">
              <a:avLst/>
            </a:prstGeom>
            <a:solidFill>
              <a:srgbClr val="0D2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C2F67552-BAF1-4A21-AF3E-7D25916D27DB}"/>
                </a:ext>
              </a:extLst>
            </p:cNvPr>
            <p:cNvSpPr txBox="1"/>
            <p:nvPr/>
          </p:nvSpPr>
          <p:spPr>
            <a:xfrm>
              <a:off x="6286197" y="2585514"/>
              <a:ext cx="2356925" cy="615553"/>
            </a:xfrm>
            <a:prstGeom prst="rect">
              <a:avLst/>
            </a:prstGeom>
            <a:noFill/>
          </p:spPr>
          <p:txBody>
            <a:bodyPr wrap="square" rtlCol="0">
              <a:spAutoFit/>
            </a:bodyPr>
            <a:lstStyle/>
            <a:p>
              <a:pPr algn="ctr"/>
              <a:r>
                <a:rPr lang="en-US" sz="1600" b="1" cap="small" dirty="0">
                  <a:solidFill>
                    <a:schemeClr val="bg1"/>
                  </a:solidFill>
                </a:rPr>
                <a:t>Geospatial</a:t>
              </a:r>
            </a:p>
            <a:p>
              <a:pPr algn="ctr"/>
              <a:endParaRPr lang="en-US" b="1" cap="small" dirty="0">
                <a:solidFill>
                  <a:schemeClr val="bg1"/>
                </a:solidFill>
              </a:endParaRPr>
            </a:p>
          </p:txBody>
        </p:sp>
        <p:sp>
          <p:nvSpPr>
            <p:cNvPr id="25" name="Rectangle 24">
              <a:extLst>
                <a:ext uri="{FF2B5EF4-FFF2-40B4-BE49-F238E27FC236}">
                  <a16:creationId xmlns:a16="http://schemas.microsoft.com/office/drawing/2014/main" id="{8B55708E-3FF8-4D47-95F2-C1B9213F31D8}"/>
                </a:ext>
              </a:extLst>
            </p:cNvPr>
            <p:cNvSpPr/>
            <p:nvPr/>
          </p:nvSpPr>
          <p:spPr>
            <a:xfrm>
              <a:off x="6321747" y="3180638"/>
              <a:ext cx="2356925" cy="830997"/>
            </a:xfrm>
            <a:prstGeom prst="rect">
              <a:avLst/>
            </a:prstGeom>
          </p:spPr>
          <p:txBody>
            <a:bodyPr wrap="square">
              <a:spAutoFit/>
            </a:bodyPr>
            <a:lstStyle/>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SME;FMV, LIDAR, WAMI</a:t>
              </a:r>
            </a:p>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PED</a:t>
              </a:r>
            </a:p>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Database Development</a:t>
              </a:r>
            </a:p>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Software Development</a:t>
              </a:r>
            </a:p>
          </p:txBody>
        </p:sp>
      </p:grpSp>
      <p:grpSp>
        <p:nvGrpSpPr>
          <p:cNvPr id="7" name="Group 6">
            <a:extLst>
              <a:ext uri="{FF2B5EF4-FFF2-40B4-BE49-F238E27FC236}">
                <a16:creationId xmlns:a16="http://schemas.microsoft.com/office/drawing/2014/main" id="{65847A6E-82BC-4FF3-82D2-4B28EDC45C1F}"/>
              </a:ext>
            </a:extLst>
          </p:cNvPr>
          <p:cNvGrpSpPr/>
          <p:nvPr/>
        </p:nvGrpSpPr>
        <p:grpSpPr>
          <a:xfrm>
            <a:off x="9052669" y="2531808"/>
            <a:ext cx="2392475" cy="1825668"/>
            <a:chOff x="8981569" y="2370633"/>
            <a:chExt cx="2392475" cy="1825668"/>
          </a:xfrm>
        </p:grpSpPr>
        <p:sp>
          <p:nvSpPr>
            <p:cNvPr id="26" name="Rectangle: Diagonal Corners Rounded 25">
              <a:extLst>
                <a:ext uri="{FF2B5EF4-FFF2-40B4-BE49-F238E27FC236}">
                  <a16:creationId xmlns:a16="http://schemas.microsoft.com/office/drawing/2014/main" id="{4B5B2276-A96E-489A-9AF0-D9DC9432CAE8}"/>
                </a:ext>
              </a:extLst>
            </p:cNvPr>
            <p:cNvSpPr/>
            <p:nvPr/>
          </p:nvSpPr>
          <p:spPr>
            <a:xfrm>
              <a:off x="9017119" y="2370633"/>
              <a:ext cx="2279430" cy="786453"/>
            </a:xfrm>
            <a:prstGeom prst="round2DiagRect">
              <a:avLst/>
            </a:prstGeom>
            <a:solidFill>
              <a:srgbClr val="0D2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2FBB972D-205A-4714-A7CF-2E5151617364}"/>
                </a:ext>
              </a:extLst>
            </p:cNvPr>
            <p:cNvSpPr txBox="1"/>
            <p:nvPr/>
          </p:nvSpPr>
          <p:spPr>
            <a:xfrm>
              <a:off x="8981569" y="2560347"/>
              <a:ext cx="2356925" cy="615553"/>
            </a:xfrm>
            <a:prstGeom prst="rect">
              <a:avLst/>
            </a:prstGeom>
            <a:noFill/>
          </p:spPr>
          <p:txBody>
            <a:bodyPr wrap="square" rtlCol="0">
              <a:spAutoFit/>
            </a:bodyPr>
            <a:lstStyle/>
            <a:p>
              <a:pPr algn="ctr"/>
              <a:r>
                <a:rPr lang="en-US" sz="1600" b="1" cap="small" dirty="0">
                  <a:solidFill>
                    <a:schemeClr val="bg1"/>
                  </a:solidFill>
                </a:rPr>
                <a:t>Software Engineering</a:t>
              </a:r>
            </a:p>
            <a:p>
              <a:pPr algn="ctr"/>
              <a:endParaRPr lang="en-US" b="1" cap="small" dirty="0">
                <a:solidFill>
                  <a:schemeClr val="bg1"/>
                </a:solidFill>
              </a:endParaRPr>
            </a:p>
          </p:txBody>
        </p:sp>
        <p:sp>
          <p:nvSpPr>
            <p:cNvPr id="29" name="Rectangle 28">
              <a:extLst>
                <a:ext uri="{FF2B5EF4-FFF2-40B4-BE49-F238E27FC236}">
                  <a16:creationId xmlns:a16="http://schemas.microsoft.com/office/drawing/2014/main" id="{DE38417F-EB94-499B-AA8D-C37ED3F28DA6}"/>
                </a:ext>
              </a:extLst>
            </p:cNvPr>
            <p:cNvSpPr/>
            <p:nvPr/>
          </p:nvSpPr>
          <p:spPr>
            <a:xfrm>
              <a:off x="9017119" y="3180638"/>
              <a:ext cx="2356925" cy="1015663"/>
            </a:xfrm>
            <a:prstGeom prst="rect">
              <a:avLst/>
            </a:prstGeom>
          </p:spPr>
          <p:txBody>
            <a:bodyPr wrap="square">
              <a:spAutoFit/>
            </a:bodyPr>
            <a:lstStyle/>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Java / .NET / C++</a:t>
              </a:r>
            </a:p>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Map reduce</a:t>
              </a:r>
            </a:p>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Hadoop</a:t>
              </a:r>
            </a:p>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Mass Analytics</a:t>
              </a:r>
            </a:p>
            <a:p>
              <a:pPr marL="171450" indent="-1714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BOT Development</a:t>
              </a:r>
            </a:p>
          </p:txBody>
        </p:sp>
      </p:grpSp>
    </p:spTree>
    <p:extLst>
      <p:ext uri="{BB962C8B-B14F-4D97-AF65-F5344CB8AC3E}">
        <p14:creationId xmlns:p14="http://schemas.microsoft.com/office/powerpoint/2010/main" val="2173481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696A04-9642-4E00-946C-0C3A2923276D}"/>
              </a:ext>
            </a:extLst>
          </p:cNvPr>
          <p:cNvSpPr/>
          <p:nvPr/>
        </p:nvSpPr>
        <p:spPr>
          <a:xfrm>
            <a:off x="0" y="5656939"/>
            <a:ext cx="12192000" cy="1203820"/>
          </a:xfrm>
          <a:prstGeom prst="rect">
            <a:avLst/>
          </a:prstGeom>
          <a:solidFill>
            <a:srgbClr val="0D2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BCC4905-7FAA-47F0-9B15-35FF47EFC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788" y="5855139"/>
            <a:ext cx="2387667" cy="576072"/>
          </a:xfrm>
          <a:prstGeom prst="rect">
            <a:avLst/>
          </a:prstGeom>
        </p:spPr>
      </p:pic>
      <p:sp>
        <p:nvSpPr>
          <p:cNvPr id="8" name="Rectangle 7">
            <a:extLst>
              <a:ext uri="{FF2B5EF4-FFF2-40B4-BE49-F238E27FC236}">
                <a16:creationId xmlns:a16="http://schemas.microsoft.com/office/drawing/2014/main" id="{DD010779-142E-44EE-8EC8-EDDC5AAD290A}"/>
              </a:ext>
            </a:extLst>
          </p:cNvPr>
          <p:cNvSpPr/>
          <p:nvPr/>
        </p:nvSpPr>
        <p:spPr>
          <a:xfrm>
            <a:off x="2679032" y="497305"/>
            <a:ext cx="9509760" cy="45720"/>
          </a:xfrm>
          <a:prstGeom prst="rect">
            <a:avLst/>
          </a:prstGeom>
          <a:solidFill>
            <a:srgbClr val="0D2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FEF6843-9985-4339-B858-4CA9AB793286}"/>
              </a:ext>
            </a:extLst>
          </p:cNvPr>
          <p:cNvSpPr txBox="1"/>
          <p:nvPr/>
        </p:nvSpPr>
        <p:spPr>
          <a:xfrm>
            <a:off x="623862" y="391543"/>
            <a:ext cx="2327885" cy="276999"/>
          </a:xfrm>
          <a:prstGeom prst="rect">
            <a:avLst/>
          </a:prstGeom>
          <a:noFill/>
        </p:spPr>
        <p:txBody>
          <a:bodyPr wrap="square" rtlCol="0">
            <a:spAutoFit/>
          </a:bodyPr>
          <a:lstStyle/>
          <a:p>
            <a:r>
              <a:rPr lang="en-US" sz="1200" spc="150" dirty="0">
                <a:ea typeface="Lato Medium" panose="020F0502020204030203" pitchFamily="34" charset="0"/>
                <a:cs typeface="Lato Medium" panose="020F0502020204030203" pitchFamily="34" charset="0"/>
              </a:rPr>
              <a:t>Zachary Piper Solutions</a:t>
            </a:r>
            <a:endParaRPr lang="en-US" sz="1200" spc="150" dirty="0">
              <a:latin typeface="+mn-lt"/>
              <a:ea typeface="Lato Medium" panose="020F0502020204030203" pitchFamily="34" charset="0"/>
              <a:cs typeface="Lato Medium" panose="020F0502020204030203" pitchFamily="34" charset="0"/>
            </a:endParaRPr>
          </a:p>
        </p:txBody>
      </p:sp>
      <p:sp>
        <p:nvSpPr>
          <p:cNvPr id="17" name="Title 1">
            <a:extLst>
              <a:ext uri="{FF2B5EF4-FFF2-40B4-BE49-F238E27FC236}">
                <a16:creationId xmlns:a16="http://schemas.microsoft.com/office/drawing/2014/main" id="{F1DD6198-E736-4602-98B0-AF4DD8B3DF30}"/>
              </a:ext>
            </a:extLst>
          </p:cNvPr>
          <p:cNvSpPr>
            <a:spLocks noGrp="1"/>
          </p:cNvSpPr>
          <p:nvPr>
            <p:ph type="title"/>
          </p:nvPr>
        </p:nvSpPr>
        <p:spPr>
          <a:xfrm>
            <a:off x="575736" y="667236"/>
            <a:ext cx="4948255" cy="426445"/>
          </a:xfrm>
        </p:spPr>
        <p:txBody>
          <a:bodyPr>
            <a:noAutofit/>
          </a:bodyPr>
          <a:lstStyle/>
          <a:p>
            <a:r>
              <a:rPr lang="en-US" sz="2400" cap="small" dirty="0">
                <a:solidFill>
                  <a:srgbClr val="2C82B2"/>
                </a:solidFill>
                <a:latin typeface="Calibri Light" panose="020F0302020204030204" pitchFamily="34" charset="0"/>
                <a:cs typeface="Calibri Light" panose="020F0302020204030204" pitchFamily="34" charset="0"/>
              </a:rPr>
              <a:t>Government Customers</a:t>
            </a:r>
          </a:p>
        </p:txBody>
      </p:sp>
      <p:sp>
        <p:nvSpPr>
          <p:cNvPr id="19" name="Rectangle 18">
            <a:extLst>
              <a:ext uri="{FF2B5EF4-FFF2-40B4-BE49-F238E27FC236}">
                <a16:creationId xmlns:a16="http://schemas.microsoft.com/office/drawing/2014/main" id="{6E3C1CD3-7A35-4CD0-87F7-881BE13E6103}"/>
              </a:ext>
            </a:extLst>
          </p:cNvPr>
          <p:cNvSpPr/>
          <p:nvPr/>
        </p:nvSpPr>
        <p:spPr>
          <a:xfrm>
            <a:off x="0" y="1095670"/>
            <a:ext cx="2679032" cy="45719"/>
          </a:xfrm>
          <a:prstGeom prst="rect">
            <a:avLst/>
          </a:prstGeom>
          <a:solidFill>
            <a:srgbClr val="0D2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C1E9EF5-AF14-4C4C-A38D-AE567FC179FD}"/>
              </a:ext>
            </a:extLst>
          </p:cNvPr>
          <p:cNvGrpSpPr/>
          <p:nvPr/>
        </p:nvGrpSpPr>
        <p:grpSpPr>
          <a:xfrm>
            <a:off x="532888" y="1217892"/>
            <a:ext cx="11268587" cy="4415058"/>
            <a:chOff x="207810" y="1828800"/>
            <a:chExt cx="11038310" cy="4195320"/>
          </a:xfrm>
        </p:grpSpPr>
        <p:grpSp>
          <p:nvGrpSpPr>
            <p:cNvPr id="15" name="Group 14">
              <a:extLst>
                <a:ext uri="{FF2B5EF4-FFF2-40B4-BE49-F238E27FC236}">
                  <a16:creationId xmlns:a16="http://schemas.microsoft.com/office/drawing/2014/main" id="{D9B0535A-1E39-4E6A-9C22-7A3034DD1B95}"/>
                </a:ext>
              </a:extLst>
            </p:cNvPr>
            <p:cNvGrpSpPr/>
            <p:nvPr/>
          </p:nvGrpSpPr>
          <p:grpSpPr>
            <a:xfrm>
              <a:off x="1095123" y="1828800"/>
              <a:ext cx="8912943" cy="4195320"/>
              <a:chOff x="2313285" y="966193"/>
              <a:chExt cx="8896134" cy="4370029"/>
            </a:xfrm>
          </p:grpSpPr>
          <p:pic>
            <p:nvPicPr>
              <p:cNvPr id="21" name="Picture 24" descr="Image result for dhslogo">
                <a:extLst>
                  <a:ext uri="{FF2B5EF4-FFF2-40B4-BE49-F238E27FC236}">
                    <a16:creationId xmlns:a16="http://schemas.microsoft.com/office/drawing/2014/main" id="{82FBEB51-ACCB-4849-9592-B13E1AA57E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3285" y="966193"/>
                <a:ext cx="2046126" cy="15345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6" descr="Image result for fbi logo">
                <a:extLst>
                  <a:ext uri="{FF2B5EF4-FFF2-40B4-BE49-F238E27FC236}">
                    <a16:creationId xmlns:a16="http://schemas.microsoft.com/office/drawing/2014/main" id="{E30AF148-9CF0-48D9-BCDC-EBCFBCED4F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3714" y="2547226"/>
                <a:ext cx="1179449" cy="12207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cia logo">
                <a:extLst>
                  <a:ext uri="{FF2B5EF4-FFF2-40B4-BE49-F238E27FC236}">
                    <a16:creationId xmlns:a16="http://schemas.microsoft.com/office/drawing/2014/main" id="{E554C3CB-C3A6-4591-8AD8-51D4214B15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0941" y="1154466"/>
                <a:ext cx="1558274" cy="124467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https://www.nga.mil/MediaRoom/Press%20Kit/PublishingImages/NGA_Seal_150dpi.bmp">
                <a:extLst>
                  <a:ext uri="{FF2B5EF4-FFF2-40B4-BE49-F238E27FC236}">
                    <a16:creationId xmlns:a16="http://schemas.microsoft.com/office/drawing/2014/main" id="{E577C9C9-B20A-4E44-90BD-1F0B64E47A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9566" y="1163136"/>
                <a:ext cx="1152548" cy="11525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Image result for defense intelligence agency logo">
                <a:extLst>
                  <a:ext uri="{FF2B5EF4-FFF2-40B4-BE49-F238E27FC236}">
                    <a16:creationId xmlns:a16="http://schemas.microsoft.com/office/drawing/2014/main" id="{BA6FA817-BA55-44F5-BB5D-F61F2203360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0955" y="1203162"/>
                <a:ext cx="1125864" cy="112586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Image result for darpa logo">
                <a:extLst>
                  <a:ext uri="{FF2B5EF4-FFF2-40B4-BE49-F238E27FC236}">
                    <a16:creationId xmlns:a16="http://schemas.microsoft.com/office/drawing/2014/main" id="{B8A49B81-41DC-4F84-B9C8-432EA9D2C2C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15649" y="4256952"/>
                <a:ext cx="1293770" cy="66328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descr="Image result for dodlogo">
                <a:extLst>
                  <a:ext uri="{FF2B5EF4-FFF2-40B4-BE49-F238E27FC236}">
                    <a16:creationId xmlns:a16="http://schemas.microsoft.com/office/drawing/2014/main" id="{419CFC27-A7C0-45CD-AF28-DF2F35B7302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78715" y="1152886"/>
                <a:ext cx="1189482" cy="118948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0" descr="Image result for doj logo">
                <a:extLst>
                  <a:ext uri="{FF2B5EF4-FFF2-40B4-BE49-F238E27FC236}">
                    <a16:creationId xmlns:a16="http://schemas.microsoft.com/office/drawing/2014/main" id="{7E2542EC-EA67-4F70-8BE5-1F39528B83A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60941" y="2582174"/>
                <a:ext cx="1150813" cy="11508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2" descr="Image result for nsa logo">
                <a:extLst>
                  <a:ext uri="{FF2B5EF4-FFF2-40B4-BE49-F238E27FC236}">
                    <a16:creationId xmlns:a16="http://schemas.microsoft.com/office/drawing/2014/main" id="{EF8B73AE-304C-48D9-8C07-1E92E66A64E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96149" y="1189820"/>
                <a:ext cx="1152548" cy="115254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0" descr="Image result for department of state logo">
                <a:extLst>
                  <a:ext uri="{FF2B5EF4-FFF2-40B4-BE49-F238E27FC236}">
                    <a16:creationId xmlns:a16="http://schemas.microsoft.com/office/drawing/2014/main" id="{53B16284-2E17-4016-907F-D54E946568A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41551" y="2535244"/>
                <a:ext cx="1244671" cy="124467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2" descr="Image result for department of energy logo">
                <a:extLst>
                  <a:ext uri="{FF2B5EF4-FFF2-40B4-BE49-F238E27FC236}">
                    <a16:creationId xmlns:a16="http://schemas.microsoft.com/office/drawing/2014/main" id="{4D2AAE2E-7588-4E43-A06C-D048A334A38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915649" y="2638464"/>
                <a:ext cx="1152548" cy="114145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Image result for census bureau logo">
                <a:extLst>
                  <a:ext uri="{FF2B5EF4-FFF2-40B4-BE49-F238E27FC236}">
                    <a16:creationId xmlns:a16="http://schemas.microsoft.com/office/drawing/2014/main" id="{48182CA2-8398-4546-94D4-967245CD1CE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59566" y="2618389"/>
                <a:ext cx="1152548" cy="115254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6" descr="Image result for irs logo">
                <a:extLst>
                  <a:ext uri="{FF2B5EF4-FFF2-40B4-BE49-F238E27FC236}">
                    <a16:creationId xmlns:a16="http://schemas.microsoft.com/office/drawing/2014/main" id="{C441B071-99AA-46EC-A5BE-94AE76E6FD9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96149" y="2582174"/>
                <a:ext cx="1152548" cy="115254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8" descr="Image result for whs logo">
                <a:extLst>
                  <a:ext uri="{FF2B5EF4-FFF2-40B4-BE49-F238E27FC236}">
                    <a16:creationId xmlns:a16="http://schemas.microsoft.com/office/drawing/2014/main" id="{7E3C0281-6ADC-4BF6-BCDB-66738739AFC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92573" y="3924092"/>
                <a:ext cx="1466642" cy="14121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0" descr="Image result for nro logo">
                <a:extLst>
                  <a:ext uri="{FF2B5EF4-FFF2-40B4-BE49-F238E27FC236}">
                    <a16:creationId xmlns:a16="http://schemas.microsoft.com/office/drawing/2014/main" id="{2DEE3EC5-E0BB-461D-846F-363725C34C1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459566" y="4012318"/>
                <a:ext cx="1152548" cy="115254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2" descr="Image result for dni logo">
                <a:extLst>
                  <a:ext uri="{FF2B5EF4-FFF2-40B4-BE49-F238E27FC236}">
                    <a16:creationId xmlns:a16="http://schemas.microsoft.com/office/drawing/2014/main" id="{F9FD0374-EC0B-4303-AAA9-B113FDCD665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36354" y="3964881"/>
                <a:ext cx="1199986" cy="119998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4" descr="Image result for whca logo">
                <a:extLst>
                  <a:ext uri="{FF2B5EF4-FFF2-40B4-BE49-F238E27FC236}">
                    <a16:creationId xmlns:a16="http://schemas.microsoft.com/office/drawing/2014/main" id="{0CA5DEC8-394F-4F61-9682-583066C2756F}"/>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00955" y="3964881"/>
                <a:ext cx="1199986" cy="119998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6" descr="Image result for uscybercom logo">
                <a:extLst>
                  <a:ext uri="{FF2B5EF4-FFF2-40B4-BE49-F238E27FC236}">
                    <a16:creationId xmlns:a16="http://schemas.microsoft.com/office/drawing/2014/main" id="{54B33DEC-BB99-4402-8CDF-8B5CB99A6131}"/>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96149" y="4012318"/>
                <a:ext cx="1152548" cy="1152548"/>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2" descr="Image result for DISA">
              <a:extLst>
                <a:ext uri="{FF2B5EF4-FFF2-40B4-BE49-F238E27FC236}">
                  <a16:creationId xmlns:a16="http://schemas.microsoft.com/office/drawing/2014/main" id="{F976A8B4-7E9A-43B2-9EE7-9A94C7F2DFD4}"/>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091394" y="3404760"/>
              <a:ext cx="1154726" cy="11547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social security administration">
              <a:extLst>
                <a:ext uri="{FF2B5EF4-FFF2-40B4-BE49-F238E27FC236}">
                  <a16:creationId xmlns:a16="http://schemas.microsoft.com/office/drawing/2014/main" id="{122F89FE-95B9-4E53-AF97-DFB07125214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7810" y="3457097"/>
              <a:ext cx="1102389" cy="1102389"/>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a:extLst>
              <a:ext uri="{FF2B5EF4-FFF2-40B4-BE49-F238E27FC236}">
                <a16:creationId xmlns:a16="http://schemas.microsoft.com/office/drawing/2014/main" id="{687E63C7-DB2D-4852-B926-5041EE0C7712}"/>
              </a:ext>
            </a:extLst>
          </p:cNvPr>
          <p:cNvSpPr txBox="1"/>
          <p:nvPr/>
        </p:nvSpPr>
        <p:spPr>
          <a:xfrm>
            <a:off x="9103540" y="6521742"/>
            <a:ext cx="2890624" cy="200055"/>
          </a:xfrm>
          <a:prstGeom prst="rect">
            <a:avLst/>
          </a:prstGeom>
          <a:noFill/>
        </p:spPr>
        <p:txBody>
          <a:bodyPr wrap="square" rtlCol="0">
            <a:spAutoFit/>
          </a:bodyPr>
          <a:lstStyle/>
          <a:p>
            <a:r>
              <a:rPr lang="en-US" sz="1050" baseline="30000" dirty="0">
                <a:solidFill>
                  <a:schemeClr val="bg1"/>
                </a:solidFill>
              </a:rPr>
              <a:t>© 2019 Zachary Piper Solutions, a ZP Group Company- All Rights Reserved</a:t>
            </a:r>
          </a:p>
        </p:txBody>
      </p:sp>
    </p:spTree>
    <p:extLst>
      <p:ext uri="{BB962C8B-B14F-4D97-AF65-F5344CB8AC3E}">
        <p14:creationId xmlns:p14="http://schemas.microsoft.com/office/powerpoint/2010/main" val="402852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696A04-9642-4E00-946C-0C3A2923276D}"/>
              </a:ext>
            </a:extLst>
          </p:cNvPr>
          <p:cNvSpPr/>
          <p:nvPr/>
        </p:nvSpPr>
        <p:spPr>
          <a:xfrm>
            <a:off x="0" y="5656939"/>
            <a:ext cx="12192000" cy="1203820"/>
          </a:xfrm>
          <a:prstGeom prst="rect">
            <a:avLst/>
          </a:prstGeom>
          <a:solidFill>
            <a:srgbClr val="0D2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BCC4905-7FAA-47F0-9B15-35FF47EFC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788" y="5855139"/>
            <a:ext cx="2387667" cy="576072"/>
          </a:xfrm>
          <a:prstGeom prst="rect">
            <a:avLst/>
          </a:prstGeom>
        </p:spPr>
      </p:pic>
      <p:sp>
        <p:nvSpPr>
          <p:cNvPr id="8" name="Rectangle 7">
            <a:extLst>
              <a:ext uri="{FF2B5EF4-FFF2-40B4-BE49-F238E27FC236}">
                <a16:creationId xmlns:a16="http://schemas.microsoft.com/office/drawing/2014/main" id="{DD010779-142E-44EE-8EC8-EDDC5AAD290A}"/>
              </a:ext>
            </a:extLst>
          </p:cNvPr>
          <p:cNvSpPr/>
          <p:nvPr/>
        </p:nvSpPr>
        <p:spPr>
          <a:xfrm>
            <a:off x="2679032" y="497305"/>
            <a:ext cx="9509760" cy="45720"/>
          </a:xfrm>
          <a:prstGeom prst="rect">
            <a:avLst/>
          </a:prstGeom>
          <a:solidFill>
            <a:srgbClr val="0D2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FEF6843-9985-4339-B858-4CA9AB793286}"/>
              </a:ext>
            </a:extLst>
          </p:cNvPr>
          <p:cNvSpPr txBox="1"/>
          <p:nvPr/>
        </p:nvSpPr>
        <p:spPr>
          <a:xfrm>
            <a:off x="623862" y="391543"/>
            <a:ext cx="2327885" cy="276999"/>
          </a:xfrm>
          <a:prstGeom prst="rect">
            <a:avLst/>
          </a:prstGeom>
          <a:noFill/>
        </p:spPr>
        <p:txBody>
          <a:bodyPr wrap="square" rtlCol="0">
            <a:spAutoFit/>
          </a:bodyPr>
          <a:lstStyle/>
          <a:p>
            <a:r>
              <a:rPr lang="en-US" sz="1200" spc="150" dirty="0">
                <a:ea typeface="Lato Medium" panose="020F0502020204030203" pitchFamily="34" charset="0"/>
                <a:cs typeface="Lato Medium" panose="020F0502020204030203" pitchFamily="34" charset="0"/>
              </a:rPr>
              <a:t>Zachary Piper Solutions</a:t>
            </a:r>
            <a:endParaRPr lang="en-US" sz="1200" spc="150" dirty="0">
              <a:latin typeface="+mn-lt"/>
              <a:ea typeface="Lato Medium" panose="020F0502020204030203" pitchFamily="34" charset="0"/>
              <a:cs typeface="Lato Medium" panose="020F0502020204030203" pitchFamily="34" charset="0"/>
            </a:endParaRPr>
          </a:p>
        </p:txBody>
      </p:sp>
      <p:sp>
        <p:nvSpPr>
          <p:cNvPr id="17" name="Title 1">
            <a:extLst>
              <a:ext uri="{FF2B5EF4-FFF2-40B4-BE49-F238E27FC236}">
                <a16:creationId xmlns:a16="http://schemas.microsoft.com/office/drawing/2014/main" id="{F1DD6198-E736-4602-98B0-AF4DD8B3DF30}"/>
              </a:ext>
            </a:extLst>
          </p:cNvPr>
          <p:cNvSpPr>
            <a:spLocks noGrp="1"/>
          </p:cNvSpPr>
          <p:nvPr>
            <p:ph type="title"/>
          </p:nvPr>
        </p:nvSpPr>
        <p:spPr>
          <a:xfrm>
            <a:off x="575736" y="667236"/>
            <a:ext cx="4948255" cy="426445"/>
          </a:xfrm>
        </p:spPr>
        <p:txBody>
          <a:bodyPr>
            <a:noAutofit/>
          </a:bodyPr>
          <a:lstStyle/>
          <a:p>
            <a:r>
              <a:rPr lang="en-US" sz="2400" cap="small" dirty="0">
                <a:solidFill>
                  <a:srgbClr val="2C82B2"/>
                </a:solidFill>
                <a:latin typeface="Calibri Light" panose="020F0302020204030204" pitchFamily="34" charset="0"/>
                <a:cs typeface="Calibri Light" panose="020F0302020204030204" pitchFamily="34" charset="0"/>
              </a:rPr>
              <a:t>Industry Partners</a:t>
            </a:r>
            <a:r>
              <a:rPr lang="en-US" sz="2400" cap="small" baseline="30000" dirty="0">
                <a:solidFill>
                  <a:srgbClr val="0D252F"/>
                </a:solidFill>
                <a:latin typeface="Calibri Light" panose="020F0302020204030204" pitchFamily="34" charset="0"/>
                <a:cs typeface="Calibri Light" panose="020F0302020204030204" pitchFamily="34" charset="0"/>
              </a:rPr>
              <a:t>*</a:t>
            </a:r>
          </a:p>
        </p:txBody>
      </p:sp>
      <p:sp>
        <p:nvSpPr>
          <p:cNvPr id="19" name="Rectangle 18">
            <a:extLst>
              <a:ext uri="{FF2B5EF4-FFF2-40B4-BE49-F238E27FC236}">
                <a16:creationId xmlns:a16="http://schemas.microsoft.com/office/drawing/2014/main" id="{6E3C1CD3-7A35-4CD0-87F7-881BE13E6103}"/>
              </a:ext>
            </a:extLst>
          </p:cNvPr>
          <p:cNvSpPr/>
          <p:nvPr/>
        </p:nvSpPr>
        <p:spPr>
          <a:xfrm flipV="1">
            <a:off x="0" y="1093681"/>
            <a:ext cx="2679032" cy="49614"/>
          </a:xfrm>
          <a:prstGeom prst="rect">
            <a:avLst/>
          </a:prstGeom>
          <a:solidFill>
            <a:srgbClr val="0D2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40BEB3E-FA8E-494E-8BAA-AA742254824A}"/>
              </a:ext>
            </a:extLst>
          </p:cNvPr>
          <p:cNvSpPr txBox="1"/>
          <p:nvPr/>
        </p:nvSpPr>
        <p:spPr>
          <a:xfrm>
            <a:off x="9103540" y="6521742"/>
            <a:ext cx="2890624" cy="200055"/>
          </a:xfrm>
          <a:prstGeom prst="rect">
            <a:avLst/>
          </a:prstGeom>
          <a:noFill/>
        </p:spPr>
        <p:txBody>
          <a:bodyPr wrap="square" rtlCol="0">
            <a:spAutoFit/>
          </a:bodyPr>
          <a:lstStyle/>
          <a:p>
            <a:r>
              <a:rPr lang="en-US" sz="1050" baseline="30000" dirty="0">
                <a:solidFill>
                  <a:schemeClr val="bg1"/>
                </a:solidFill>
              </a:rPr>
              <a:t>© 2019 Zachary Piper Solutions, a ZP Group Company- All Rights Reserved</a:t>
            </a:r>
          </a:p>
        </p:txBody>
      </p:sp>
      <p:sp>
        <p:nvSpPr>
          <p:cNvPr id="26" name="Title 1">
            <a:extLst>
              <a:ext uri="{FF2B5EF4-FFF2-40B4-BE49-F238E27FC236}">
                <a16:creationId xmlns:a16="http://schemas.microsoft.com/office/drawing/2014/main" id="{FBD94D11-8092-4EED-9728-E64B124CB6FA}"/>
              </a:ext>
            </a:extLst>
          </p:cNvPr>
          <p:cNvSpPr txBox="1">
            <a:spLocks/>
          </p:cNvSpPr>
          <p:nvPr/>
        </p:nvSpPr>
        <p:spPr>
          <a:xfrm>
            <a:off x="982782" y="4415890"/>
            <a:ext cx="4948255" cy="426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aseline="-25000" dirty="0">
                <a:solidFill>
                  <a:srgbClr val="0D252F"/>
                </a:solidFill>
                <a:latin typeface="Calibri Light" panose="020F0302020204030204" pitchFamily="34" charset="0"/>
                <a:cs typeface="Calibri Light" panose="020F0302020204030204" pitchFamily="34" charset="0"/>
              </a:rPr>
              <a:t>*Current Active or Former Sub to Prime Contract</a:t>
            </a:r>
          </a:p>
        </p:txBody>
      </p:sp>
      <p:pic>
        <p:nvPicPr>
          <p:cNvPr id="46" name="Picture 45">
            <a:extLst>
              <a:ext uri="{FF2B5EF4-FFF2-40B4-BE49-F238E27FC236}">
                <a16:creationId xmlns:a16="http://schemas.microsoft.com/office/drawing/2014/main" id="{F02C7437-2C89-4CBC-B94F-A7908718C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331" y="3067000"/>
            <a:ext cx="1109887" cy="1109887"/>
          </a:xfrm>
          <a:prstGeom prst="rect">
            <a:avLst/>
          </a:prstGeom>
        </p:spPr>
      </p:pic>
      <p:pic>
        <p:nvPicPr>
          <p:cNvPr id="64" name="Picture 63">
            <a:extLst>
              <a:ext uri="{FF2B5EF4-FFF2-40B4-BE49-F238E27FC236}">
                <a16:creationId xmlns:a16="http://schemas.microsoft.com/office/drawing/2014/main" id="{CB06ACB4-6E4E-4F92-BD6E-54344200F3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3183" y="1841206"/>
            <a:ext cx="1098907" cy="1098907"/>
          </a:xfrm>
          <a:prstGeom prst="rect">
            <a:avLst/>
          </a:prstGeom>
        </p:spPr>
      </p:pic>
      <p:pic>
        <p:nvPicPr>
          <p:cNvPr id="76" name="Picture 75">
            <a:extLst>
              <a:ext uri="{FF2B5EF4-FFF2-40B4-BE49-F238E27FC236}">
                <a16:creationId xmlns:a16="http://schemas.microsoft.com/office/drawing/2014/main" id="{8B7F1F0B-9CEE-4D92-AA7F-0C02388F93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5227" y="3098960"/>
            <a:ext cx="1096012" cy="1096012"/>
          </a:xfrm>
          <a:prstGeom prst="rect">
            <a:avLst/>
          </a:prstGeom>
        </p:spPr>
      </p:pic>
      <p:pic>
        <p:nvPicPr>
          <p:cNvPr id="10" name="Picture 9">
            <a:extLst>
              <a:ext uri="{FF2B5EF4-FFF2-40B4-BE49-F238E27FC236}">
                <a16:creationId xmlns:a16="http://schemas.microsoft.com/office/drawing/2014/main" id="{2777E56C-3592-4AFA-8A4C-E7E3872E3E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5126" y="3160644"/>
            <a:ext cx="1109474" cy="1109474"/>
          </a:xfrm>
          <a:prstGeom prst="rect">
            <a:avLst/>
          </a:prstGeom>
        </p:spPr>
      </p:pic>
      <p:pic>
        <p:nvPicPr>
          <p:cNvPr id="12" name="Picture 11">
            <a:extLst>
              <a:ext uri="{FF2B5EF4-FFF2-40B4-BE49-F238E27FC236}">
                <a16:creationId xmlns:a16="http://schemas.microsoft.com/office/drawing/2014/main" id="{18975C73-C720-431D-A8B9-6DF2F81D7C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5648" y="1805219"/>
            <a:ext cx="1109474" cy="1109474"/>
          </a:xfrm>
          <a:prstGeom prst="rect">
            <a:avLst/>
          </a:prstGeom>
        </p:spPr>
      </p:pic>
      <p:pic>
        <p:nvPicPr>
          <p:cNvPr id="14" name="Picture 13">
            <a:extLst>
              <a:ext uri="{FF2B5EF4-FFF2-40B4-BE49-F238E27FC236}">
                <a16:creationId xmlns:a16="http://schemas.microsoft.com/office/drawing/2014/main" id="{A2B8EF86-C4AE-4186-98E7-2D537601CE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9346" y="1805219"/>
            <a:ext cx="1109474" cy="1109474"/>
          </a:xfrm>
          <a:prstGeom prst="rect">
            <a:avLst/>
          </a:prstGeom>
        </p:spPr>
      </p:pic>
      <p:pic>
        <p:nvPicPr>
          <p:cNvPr id="20" name="Picture 19">
            <a:extLst>
              <a:ext uri="{FF2B5EF4-FFF2-40B4-BE49-F238E27FC236}">
                <a16:creationId xmlns:a16="http://schemas.microsoft.com/office/drawing/2014/main" id="{0FBBA91E-DE07-4B13-BA7C-8B11DA36BB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3565" y="1805219"/>
            <a:ext cx="1109474" cy="1109474"/>
          </a:xfrm>
          <a:prstGeom prst="rect">
            <a:avLst/>
          </a:prstGeom>
        </p:spPr>
      </p:pic>
      <p:pic>
        <p:nvPicPr>
          <p:cNvPr id="22" name="Picture 21">
            <a:extLst>
              <a:ext uri="{FF2B5EF4-FFF2-40B4-BE49-F238E27FC236}">
                <a16:creationId xmlns:a16="http://schemas.microsoft.com/office/drawing/2014/main" id="{48C5884B-ED8D-476F-8CBE-30B6D169CCD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02618" y="1805219"/>
            <a:ext cx="1109474" cy="1109474"/>
          </a:xfrm>
          <a:prstGeom prst="rect">
            <a:avLst/>
          </a:prstGeom>
        </p:spPr>
      </p:pic>
      <p:pic>
        <p:nvPicPr>
          <p:cNvPr id="24" name="Picture 23">
            <a:extLst>
              <a:ext uri="{FF2B5EF4-FFF2-40B4-BE49-F238E27FC236}">
                <a16:creationId xmlns:a16="http://schemas.microsoft.com/office/drawing/2014/main" id="{E099787B-8AB8-4664-B7FD-EBC227836D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2782" y="3191288"/>
            <a:ext cx="1109474" cy="1109474"/>
          </a:xfrm>
          <a:prstGeom prst="rect">
            <a:avLst/>
          </a:prstGeom>
        </p:spPr>
      </p:pic>
      <p:pic>
        <p:nvPicPr>
          <p:cNvPr id="28" name="Picture 27">
            <a:extLst>
              <a:ext uri="{FF2B5EF4-FFF2-40B4-BE49-F238E27FC236}">
                <a16:creationId xmlns:a16="http://schemas.microsoft.com/office/drawing/2014/main" id="{FDFBCB12-A0C4-4F8F-AB59-16F840CFBE6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41256" y="1805219"/>
            <a:ext cx="1109474" cy="1109474"/>
          </a:xfrm>
          <a:prstGeom prst="rect">
            <a:avLst/>
          </a:prstGeom>
        </p:spPr>
      </p:pic>
      <p:pic>
        <p:nvPicPr>
          <p:cNvPr id="30" name="Picture 29">
            <a:extLst>
              <a:ext uri="{FF2B5EF4-FFF2-40B4-BE49-F238E27FC236}">
                <a16:creationId xmlns:a16="http://schemas.microsoft.com/office/drawing/2014/main" id="{8E479F2F-031A-4454-A3EA-FCB2605E719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06213" y="1805219"/>
            <a:ext cx="1109474" cy="1109474"/>
          </a:xfrm>
          <a:prstGeom prst="rect">
            <a:avLst/>
          </a:prstGeom>
        </p:spPr>
      </p:pic>
      <p:pic>
        <p:nvPicPr>
          <p:cNvPr id="32" name="Picture 31">
            <a:extLst>
              <a:ext uri="{FF2B5EF4-FFF2-40B4-BE49-F238E27FC236}">
                <a16:creationId xmlns:a16="http://schemas.microsoft.com/office/drawing/2014/main" id="{2868AB17-825E-4D4A-A6E4-AA04AD1EFF0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07470" y="3160644"/>
            <a:ext cx="1109474" cy="1109474"/>
          </a:xfrm>
          <a:prstGeom prst="rect">
            <a:avLst/>
          </a:prstGeom>
        </p:spPr>
      </p:pic>
      <p:pic>
        <p:nvPicPr>
          <p:cNvPr id="34" name="Picture 33">
            <a:extLst>
              <a:ext uri="{FF2B5EF4-FFF2-40B4-BE49-F238E27FC236}">
                <a16:creationId xmlns:a16="http://schemas.microsoft.com/office/drawing/2014/main" id="{4E26E99A-553F-41D1-A1CB-101EF683F53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67010" y="3125516"/>
            <a:ext cx="1109474" cy="1109474"/>
          </a:xfrm>
          <a:prstGeom prst="rect">
            <a:avLst/>
          </a:prstGeom>
        </p:spPr>
      </p:pic>
      <p:pic>
        <p:nvPicPr>
          <p:cNvPr id="36" name="Picture 35">
            <a:extLst>
              <a:ext uri="{FF2B5EF4-FFF2-40B4-BE49-F238E27FC236}">
                <a16:creationId xmlns:a16="http://schemas.microsoft.com/office/drawing/2014/main" id="{7F8F427D-EA4B-4396-A39F-CAA2DE63DC4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114563" y="3125516"/>
            <a:ext cx="1109474" cy="1109474"/>
          </a:xfrm>
          <a:prstGeom prst="rect">
            <a:avLst/>
          </a:prstGeom>
        </p:spPr>
      </p:pic>
    </p:spTree>
    <p:extLst>
      <p:ext uri="{BB962C8B-B14F-4D97-AF65-F5344CB8AC3E}">
        <p14:creationId xmlns:p14="http://schemas.microsoft.com/office/powerpoint/2010/main" val="1557458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F661BC-F108-4B1B-88F1-50269FE47ADB}"/>
              </a:ext>
            </a:extLst>
          </p:cNvPr>
          <p:cNvSpPr>
            <a:spLocks noGrp="1"/>
          </p:cNvSpPr>
          <p:nvPr>
            <p:ph type="body" sz="quarter" idx="10"/>
          </p:nvPr>
        </p:nvSpPr>
        <p:spPr/>
        <p:txBody>
          <a:bodyPr/>
          <a:lstStyle/>
          <a:p>
            <a:r>
              <a:rPr lang="en-US" dirty="0"/>
              <a:t>Questions?</a:t>
            </a:r>
          </a:p>
        </p:txBody>
      </p:sp>
      <p:sp>
        <p:nvSpPr>
          <p:cNvPr id="3" name="TextBox 2">
            <a:extLst>
              <a:ext uri="{FF2B5EF4-FFF2-40B4-BE49-F238E27FC236}">
                <a16:creationId xmlns:a16="http://schemas.microsoft.com/office/drawing/2014/main" id="{DB7AF1A2-9B36-4CCF-AA69-72289795D3A0}"/>
              </a:ext>
            </a:extLst>
          </p:cNvPr>
          <p:cNvSpPr txBox="1"/>
          <p:nvPr/>
        </p:nvSpPr>
        <p:spPr>
          <a:xfrm>
            <a:off x="3015418" y="4363895"/>
            <a:ext cx="6161165" cy="1015663"/>
          </a:xfrm>
          <a:prstGeom prst="rect">
            <a:avLst/>
          </a:prstGeom>
          <a:noFill/>
        </p:spPr>
        <p:txBody>
          <a:bodyPr wrap="square" rtlCol="0">
            <a:spAutoFit/>
          </a:bodyPr>
          <a:lstStyle/>
          <a:p>
            <a:pPr algn="ctr"/>
            <a:r>
              <a:rPr lang="en-US" sz="2000" b="1" dirty="0">
                <a:solidFill>
                  <a:schemeClr val="bg1"/>
                </a:solidFill>
                <a:latin typeface="+mj-lt"/>
              </a:rPr>
              <a:t>Contact: Grace Czechowski</a:t>
            </a:r>
          </a:p>
          <a:p>
            <a:pPr algn="ctr"/>
            <a:r>
              <a:rPr lang="en-US" sz="2000" b="1" dirty="0">
                <a:solidFill>
                  <a:schemeClr val="bg1"/>
                </a:solidFill>
                <a:latin typeface="+mj-lt"/>
              </a:rPr>
              <a:t>Email: gczechowski@pipercompanies.com</a:t>
            </a:r>
          </a:p>
          <a:p>
            <a:pPr algn="ctr"/>
            <a:r>
              <a:rPr lang="en-US" sz="2000" b="1" dirty="0">
                <a:solidFill>
                  <a:schemeClr val="bg1"/>
                </a:solidFill>
                <a:latin typeface="+mj-lt"/>
              </a:rPr>
              <a:t>Phone: 716-672-9398</a:t>
            </a:r>
          </a:p>
        </p:txBody>
      </p:sp>
      <p:pic>
        <p:nvPicPr>
          <p:cNvPr id="5" name="Picture 4" descr="Text, logo&#10;&#10;Description automatically generated">
            <a:extLst>
              <a:ext uri="{FF2B5EF4-FFF2-40B4-BE49-F238E27FC236}">
                <a16:creationId xmlns:a16="http://schemas.microsoft.com/office/drawing/2014/main" id="{F9D25E12-6EC1-496B-AA4A-B6C6CF21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583" y="5552874"/>
            <a:ext cx="2279712" cy="731520"/>
          </a:xfrm>
          <a:prstGeom prst="rect">
            <a:avLst/>
          </a:prstGeom>
        </p:spPr>
      </p:pic>
      <p:pic>
        <p:nvPicPr>
          <p:cNvPr id="7" name="Picture 6" descr="A picture containing text, clock, clipart&#10;&#10;Description automatically generated">
            <a:extLst>
              <a:ext uri="{FF2B5EF4-FFF2-40B4-BE49-F238E27FC236}">
                <a16:creationId xmlns:a16="http://schemas.microsoft.com/office/drawing/2014/main" id="{F13165B4-AB81-42DD-BD41-D0053016A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898" y="5552125"/>
            <a:ext cx="3032690" cy="729000"/>
          </a:xfrm>
          <a:prstGeom prst="rect">
            <a:avLst/>
          </a:prstGeom>
        </p:spPr>
      </p:pic>
      <p:pic>
        <p:nvPicPr>
          <p:cNvPr id="9" name="Picture 8" descr="Text, logo&#10;&#10;Description automatically generated">
            <a:extLst>
              <a:ext uri="{FF2B5EF4-FFF2-40B4-BE49-F238E27FC236}">
                <a16:creationId xmlns:a16="http://schemas.microsoft.com/office/drawing/2014/main" id="{B2D54D38-C1F1-412C-864F-8DAFC3C6F5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9759" y="5552125"/>
            <a:ext cx="3332482" cy="731520"/>
          </a:xfrm>
          <a:prstGeom prst="rect">
            <a:avLst/>
          </a:prstGeom>
        </p:spPr>
      </p:pic>
    </p:spTree>
    <p:extLst>
      <p:ext uri="{BB962C8B-B14F-4D97-AF65-F5344CB8AC3E}">
        <p14:creationId xmlns:p14="http://schemas.microsoft.com/office/powerpoint/2010/main" val="1620527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FADC4-59EB-481C-BEE0-0D6F22C0EB9C}"/>
              </a:ext>
            </a:extLst>
          </p:cNvPr>
          <p:cNvPicPr>
            <a:picLocks noChangeAspect="1"/>
          </p:cNvPicPr>
          <p:nvPr/>
        </p:nvPicPr>
        <p:blipFill>
          <a:blip r:embed="rId2"/>
          <a:stretch>
            <a:fillRect/>
          </a:stretch>
        </p:blipFill>
        <p:spPr>
          <a:xfrm>
            <a:off x="7373442" y="679450"/>
            <a:ext cx="3199430" cy="5000822"/>
          </a:xfrm>
          <a:prstGeom prst="rect">
            <a:avLst/>
          </a:prstGeom>
        </p:spPr>
      </p:pic>
      <p:pic>
        <p:nvPicPr>
          <p:cNvPr id="6" name="Picture 5" descr="Text, logo&#10;&#10;Description automatically generated">
            <a:extLst>
              <a:ext uri="{FF2B5EF4-FFF2-40B4-BE49-F238E27FC236}">
                <a16:creationId xmlns:a16="http://schemas.microsoft.com/office/drawing/2014/main" id="{4ACE0FD3-9AAF-41C9-BA6A-9643BD592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737" y="2611318"/>
            <a:ext cx="4206564" cy="1349814"/>
          </a:xfrm>
          <a:prstGeom prst="rect">
            <a:avLst/>
          </a:prstGeom>
        </p:spPr>
      </p:pic>
      <p:pic>
        <p:nvPicPr>
          <p:cNvPr id="8" name="Picture 7" descr="A picture containing text, clock, clipart&#10;&#10;Description automatically generated">
            <a:extLst>
              <a:ext uri="{FF2B5EF4-FFF2-40B4-BE49-F238E27FC236}">
                <a16:creationId xmlns:a16="http://schemas.microsoft.com/office/drawing/2014/main" id="{7B455560-1388-48BD-B680-9AD8C5C9AA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9365" y="4279585"/>
            <a:ext cx="5263308" cy="1265198"/>
          </a:xfrm>
          <a:prstGeom prst="rect">
            <a:avLst/>
          </a:prstGeom>
        </p:spPr>
      </p:pic>
      <p:pic>
        <p:nvPicPr>
          <p:cNvPr id="10" name="Picture 9" descr="Text, logo&#10;&#10;Description automatically generated">
            <a:extLst>
              <a:ext uri="{FF2B5EF4-FFF2-40B4-BE49-F238E27FC236}">
                <a16:creationId xmlns:a16="http://schemas.microsoft.com/office/drawing/2014/main" id="{F5ED22E6-0E35-4330-BB64-4AAFD185C6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71" y="1186386"/>
            <a:ext cx="5411960" cy="1187992"/>
          </a:xfrm>
          <a:prstGeom prst="rect">
            <a:avLst/>
          </a:prstGeom>
        </p:spPr>
      </p:pic>
      <p:sp>
        <p:nvSpPr>
          <p:cNvPr id="13" name="Title 1">
            <a:extLst>
              <a:ext uri="{FF2B5EF4-FFF2-40B4-BE49-F238E27FC236}">
                <a16:creationId xmlns:a16="http://schemas.microsoft.com/office/drawing/2014/main" id="{A29235D3-41A6-4FD9-B060-B167C2DBF096}"/>
              </a:ext>
            </a:extLst>
          </p:cNvPr>
          <p:cNvSpPr txBox="1">
            <a:spLocks/>
          </p:cNvSpPr>
          <p:nvPr/>
        </p:nvSpPr>
        <p:spPr>
          <a:xfrm>
            <a:off x="575736" y="566340"/>
            <a:ext cx="4948255" cy="4264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cap="small" dirty="0">
                <a:solidFill>
                  <a:srgbClr val="2C82B2"/>
                </a:solidFill>
                <a:latin typeface="Calibri Light" panose="020F0302020204030204" pitchFamily="34" charset="0"/>
                <a:cs typeface="Calibri Light" panose="020F0302020204030204" pitchFamily="34" charset="0"/>
              </a:rPr>
              <a:t>Company Structure &amp; Values</a:t>
            </a:r>
          </a:p>
        </p:txBody>
      </p:sp>
    </p:spTree>
    <p:extLst>
      <p:ext uri="{BB962C8B-B14F-4D97-AF65-F5344CB8AC3E}">
        <p14:creationId xmlns:p14="http://schemas.microsoft.com/office/powerpoint/2010/main" val="99748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F661BC-F108-4B1B-88F1-50269FE47ADB}"/>
              </a:ext>
            </a:extLst>
          </p:cNvPr>
          <p:cNvSpPr>
            <a:spLocks noGrp="1"/>
          </p:cNvSpPr>
          <p:nvPr>
            <p:ph type="body" sz="quarter" idx="10"/>
          </p:nvPr>
        </p:nvSpPr>
        <p:spPr/>
        <p:txBody>
          <a:bodyPr/>
          <a:lstStyle/>
          <a:p>
            <a:r>
              <a:rPr lang="en-US" dirty="0"/>
              <a:t>Piper Companies</a:t>
            </a:r>
          </a:p>
        </p:txBody>
      </p:sp>
    </p:spTree>
    <p:extLst>
      <p:ext uri="{BB962C8B-B14F-4D97-AF65-F5344CB8AC3E}">
        <p14:creationId xmlns:p14="http://schemas.microsoft.com/office/powerpoint/2010/main" val="2577750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707639-0B01-453A-B98A-E212736BEE4E}"/>
              </a:ext>
            </a:extLst>
          </p:cNvPr>
          <p:cNvSpPr>
            <a:spLocks noGrp="1"/>
          </p:cNvSpPr>
          <p:nvPr>
            <p:ph type="body" sz="quarter" idx="10"/>
          </p:nvPr>
        </p:nvSpPr>
        <p:spPr/>
        <p:txBody>
          <a:bodyPr/>
          <a:lstStyle/>
          <a:p>
            <a:r>
              <a:rPr lang="en-US" dirty="0"/>
              <a:t>Company Overview</a:t>
            </a:r>
          </a:p>
        </p:txBody>
      </p:sp>
      <p:sp>
        <p:nvSpPr>
          <p:cNvPr id="19" name="Rectangle 18">
            <a:extLst>
              <a:ext uri="{FF2B5EF4-FFF2-40B4-BE49-F238E27FC236}">
                <a16:creationId xmlns:a16="http://schemas.microsoft.com/office/drawing/2014/main" id="{9096EDBF-696A-4D0E-83E9-B68C0CEF71E2}"/>
              </a:ext>
            </a:extLst>
          </p:cNvPr>
          <p:cNvSpPr/>
          <p:nvPr/>
        </p:nvSpPr>
        <p:spPr>
          <a:xfrm>
            <a:off x="438150" y="1222913"/>
            <a:ext cx="4310589" cy="738664"/>
          </a:xfrm>
          <a:prstGeom prst="rect">
            <a:avLst/>
          </a:prstGeom>
        </p:spPr>
        <p:txBody>
          <a:bodyPr wrap="square">
            <a:spAutoFit/>
          </a:bodyPr>
          <a:lstStyle/>
          <a:p>
            <a:pPr algn="just"/>
            <a:r>
              <a:rPr lang="en-US" sz="1400" dirty="0">
                <a:latin typeface="Calibri Light" panose="020F0302020204030204" pitchFamily="34" charset="0"/>
                <a:cs typeface="Calibri Light" panose="020F0302020204030204" pitchFamily="34" charset="0"/>
              </a:rPr>
              <a:t>Piper is an elite staffing agency and human capital solutions firm specializing in information technology, life sciences, and clinical solutions</a:t>
            </a:r>
          </a:p>
        </p:txBody>
      </p:sp>
      <p:sp>
        <p:nvSpPr>
          <p:cNvPr id="20" name="Rectangle 19">
            <a:extLst>
              <a:ext uri="{FF2B5EF4-FFF2-40B4-BE49-F238E27FC236}">
                <a16:creationId xmlns:a16="http://schemas.microsoft.com/office/drawing/2014/main" id="{863091A9-0454-42CE-90D4-E4FAF0871FB3}"/>
              </a:ext>
            </a:extLst>
          </p:cNvPr>
          <p:cNvSpPr/>
          <p:nvPr/>
        </p:nvSpPr>
        <p:spPr>
          <a:xfrm>
            <a:off x="6634488" y="1116846"/>
            <a:ext cx="2811384" cy="430887"/>
          </a:xfrm>
          <a:prstGeom prst="rect">
            <a:avLst/>
          </a:prstGeom>
        </p:spPr>
        <p:txBody>
          <a:bodyPr wrap="square">
            <a:spAutoFit/>
          </a:bodyPr>
          <a:lstStyle/>
          <a:p>
            <a:pPr lvl="0"/>
            <a:r>
              <a:rPr lang="en-US" sz="1600" b="1" u="sng" cap="small" dirty="0">
                <a:solidFill>
                  <a:prstClr val="black"/>
                </a:solidFill>
                <a:cs typeface="Calibri Light" panose="020F0302020204030204" pitchFamily="34" charset="0"/>
              </a:rPr>
              <a:t>Industries Served:</a:t>
            </a:r>
            <a:br>
              <a:rPr lang="en-US" sz="1600" b="1" u="sng" cap="small" dirty="0">
                <a:solidFill>
                  <a:prstClr val="black"/>
                </a:solidFill>
                <a:cs typeface="Calibri Light" panose="020F0302020204030204" pitchFamily="34" charset="0"/>
              </a:rPr>
            </a:br>
            <a:endParaRPr lang="en-US" sz="600" b="1" u="sng" cap="small" dirty="0">
              <a:solidFill>
                <a:prstClr val="black"/>
              </a:solidFill>
              <a:cs typeface="Calibri Light" panose="020F0302020204030204" pitchFamily="34" charset="0"/>
            </a:endParaRPr>
          </a:p>
        </p:txBody>
      </p:sp>
      <p:grpSp>
        <p:nvGrpSpPr>
          <p:cNvPr id="21" name="Group 20">
            <a:extLst>
              <a:ext uri="{FF2B5EF4-FFF2-40B4-BE49-F238E27FC236}">
                <a16:creationId xmlns:a16="http://schemas.microsoft.com/office/drawing/2014/main" id="{8C105017-3197-4D6D-AE1F-2B801C624D69}"/>
              </a:ext>
            </a:extLst>
          </p:cNvPr>
          <p:cNvGrpSpPr/>
          <p:nvPr/>
        </p:nvGrpSpPr>
        <p:grpSpPr>
          <a:xfrm>
            <a:off x="6651028" y="1640842"/>
            <a:ext cx="3814009" cy="2853803"/>
            <a:chOff x="7148599" y="1601453"/>
            <a:chExt cx="3814009" cy="2853803"/>
          </a:xfrm>
        </p:grpSpPr>
        <p:sp>
          <p:nvSpPr>
            <p:cNvPr id="22" name="Rectangle: Diagonal Corners Rounded 21">
              <a:extLst>
                <a:ext uri="{FF2B5EF4-FFF2-40B4-BE49-F238E27FC236}">
                  <a16:creationId xmlns:a16="http://schemas.microsoft.com/office/drawing/2014/main" id="{32F2A06B-7BD5-456A-BA13-B209C59F1701}"/>
                </a:ext>
              </a:extLst>
            </p:cNvPr>
            <p:cNvSpPr/>
            <p:nvPr/>
          </p:nvSpPr>
          <p:spPr>
            <a:xfrm>
              <a:off x="7228393" y="4099457"/>
              <a:ext cx="3628953" cy="355799"/>
            </a:xfrm>
            <a:prstGeom prst="round2DiagRect">
              <a:avLst/>
            </a:prstGeom>
            <a:solidFill>
              <a:srgbClr val="17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Diagonal Corners Rounded 22">
              <a:extLst>
                <a:ext uri="{FF2B5EF4-FFF2-40B4-BE49-F238E27FC236}">
                  <a16:creationId xmlns:a16="http://schemas.microsoft.com/office/drawing/2014/main" id="{3CD3EA28-D45E-4A11-9F2F-A7E47D9A92DC}"/>
                </a:ext>
              </a:extLst>
            </p:cNvPr>
            <p:cNvSpPr/>
            <p:nvPr/>
          </p:nvSpPr>
          <p:spPr>
            <a:xfrm>
              <a:off x="7228394" y="3616170"/>
              <a:ext cx="3628953" cy="355799"/>
            </a:xfrm>
            <a:prstGeom prst="round2DiagRect">
              <a:avLst/>
            </a:prstGeom>
            <a:solidFill>
              <a:srgbClr val="17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Diagonal Corners Rounded 23">
              <a:extLst>
                <a:ext uri="{FF2B5EF4-FFF2-40B4-BE49-F238E27FC236}">
                  <a16:creationId xmlns:a16="http://schemas.microsoft.com/office/drawing/2014/main" id="{2B6A7C6D-C42A-4EF7-99D3-F6094FB54F44}"/>
                </a:ext>
              </a:extLst>
            </p:cNvPr>
            <p:cNvSpPr/>
            <p:nvPr/>
          </p:nvSpPr>
          <p:spPr>
            <a:xfrm>
              <a:off x="7228394" y="3097785"/>
              <a:ext cx="3628953" cy="355799"/>
            </a:xfrm>
            <a:prstGeom prst="round2DiagRect">
              <a:avLst/>
            </a:prstGeom>
            <a:solidFill>
              <a:srgbClr val="17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Diagonal Corners Rounded 24">
              <a:extLst>
                <a:ext uri="{FF2B5EF4-FFF2-40B4-BE49-F238E27FC236}">
                  <a16:creationId xmlns:a16="http://schemas.microsoft.com/office/drawing/2014/main" id="{9603FECB-CA76-4051-AAF0-15107F42D100}"/>
                </a:ext>
              </a:extLst>
            </p:cNvPr>
            <p:cNvSpPr/>
            <p:nvPr/>
          </p:nvSpPr>
          <p:spPr>
            <a:xfrm>
              <a:off x="7228394" y="2597803"/>
              <a:ext cx="3628953" cy="355799"/>
            </a:xfrm>
            <a:prstGeom prst="round2DiagRect">
              <a:avLst/>
            </a:prstGeom>
            <a:solidFill>
              <a:srgbClr val="17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Diagonal Corners Rounded 25">
              <a:extLst>
                <a:ext uri="{FF2B5EF4-FFF2-40B4-BE49-F238E27FC236}">
                  <a16:creationId xmlns:a16="http://schemas.microsoft.com/office/drawing/2014/main" id="{3F907208-8F32-4326-93F9-A111A830CF80}"/>
                </a:ext>
              </a:extLst>
            </p:cNvPr>
            <p:cNvSpPr/>
            <p:nvPr/>
          </p:nvSpPr>
          <p:spPr>
            <a:xfrm>
              <a:off x="7228394" y="2110768"/>
              <a:ext cx="3628953" cy="355799"/>
            </a:xfrm>
            <a:prstGeom prst="round2DiagRect">
              <a:avLst/>
            </a:prstGeom>
            <a:solidFill>
              <a:srgbClr val="17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Diagonal Corners Rounded 26">
              <a:extLst>
                <a:ext uri="{FF2B5EF4-FFF2-40B4-BE49-F238E27FC236}">
                  <a16:creationId xmlns:a16="http://schemas.microsoft.com/office/drawing/2014/main" id="{BF39AEF4-49C5-4BB0-AD27-6618224982B3}"/>
                </a:ext>
              </a:extLst>
            </p:cNvPr>
            <p:cNvSpPr/>
            <p:nvPr/>
          </p:nvSpPr>
          <p:spPr>
            <a:xfrm>
              <a:off x="7228394" y="1601453"/>
              <a:ext cx="3628953" cy="355799"/>
            </a:xfrm>
            <a:prstGeom prst="round2DiagRect">
              <a:avLst/>
            </a:prstGeom>
            <a:solidFill>
              <a:srgbClr val="17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FDE88B4F-B278-4E3C-88FC-89F6D335F470}"/>
                </a:ext>
              </a:extLst>
            </p:cNvPr>
            <p:cNvSpPr txBox="1"/>
            <p:nvPr/>
          </p:nvSpPr>
          <p:spPr>
            <a:xfrm>
              <a:off x="7148601" y="1617196"/>
              <a:ext cx="3708746" cy="338554"/>
            </a:xfrm>
            <a:prstGeom prst="rect">
              <a:avLst/>
            </a:prstGeom>
            <a:noFill/>
          </p:spPr>
          <p:txBody>
            <a:bodyPr wrap="square" rtlCol="0">
              <a:spAutoFit/>
            </a:bodyPr>
            <a:lstStyle/>
            <a:p>
              <a:pPr algn="ctr"/>
              <a:r>
                <a:rPr lang="en-US" sz="1600" cap="small" dirty="0">
                  <a:solidFill>
                    <a:schemeClr val="bg1"/>
                  </a:solidFill>
                  <a:latin typeface="+mj-lt"/>
                </a:rPr>
                <a:t>IT Infrastructure &amp; Cloud</a:t>
              </a:r>
            </a:p>
          </p:txBody>
        </p:sp>
        <p:sp>
          <p:nvSpPr>
            <p:cNvPr id="29" name="TextBox 28">
              <a:extLst>
                <a:ext uri="{FF2B5EF4-FFF2-40B4-BE49-F238E27FC236}">
                  <a16:creationId xmlns:a16="http://schemas.microsoft.com/office/drawing/2014/main" id="{FD0D4654-3C9F-42FF-845E-99B482129367}"/>
                </a:ext>
              </a:extLst>
            </p:cNvPr>
            <p:cNvSpPr txBox="1"/>
            <p:nvPr/>
          </p:nvSpPr>
          <p:spPr>
            <a:xfrm>
              <a:off x="7188496" y="2118170"/>
              <a:ext cx="3708748" cy="338554"/>
            </a:xfrm>
            <a:prstGeom prst="rect">
              <a:avLst/>
            </a:prstGeom>
            <a:noFill/>
          </p:spPr>
          <p:txBody>
            <a:bodyPr wrap="square" rtlCol="0">
              <a:spAutoFit/>
            </a:bodyPr>
            <a:lstStyle/>
            <a:p>
              <a:pPr algn="ctr"/>
              <a:r>
                <a:rPr lang="en-US" sz="1600" cap="small" dirty="0">
                  <a:solidFill>
                    <a:schemeClr val="bg1"/>
                  </a:solidFill>
                  <a:latin typeface="+mj-lt"/>
                </a:rPr>
                <a:t>Software Development</a:t>
              </a:r>
            </a:p>
          </p:txBody>
        </p:sp>
        <p:sp>
          <p:nvSpPr>
            <p:cNvPr id="30" name="TextBox 29">
              <a:extLst>
                <a:ext uri="{FF2B5EF4-FFF2-40B4-BE49-F238E27FC236}">
                  <a16:creationId xmlns:a16="http://schemas.microsoft.com/office/drawing/2014/main" id="{741ACD7D-E804-49AF-9EDF-34AE0A6D99C9}"/>
                </a:ext>
              </a:extLst>
            </p:cNvPr>
            <p:cNvSpPr txBox="1"/>
            <p:nvPr/>
          </p:nvSpPr>
          <p:spPr>
            <a:xfrm>
              <a:off x="7148599" y="2594281"/>
              <a:ext cx="3708748" cy="338554"/>
            </a:xfrm>
            <a:prstGeom prst="rect">
              <a:avLst/>
            </a:prstGeom>
            <a:noFill/>
          </p:spPr>
          <p:txBody>
            <a:bodyPr wrap="square" rtlCol="0">
              <a:spAutoFit/>
            </a:bodyPr>
            <a:lstStyle/>
            <a:p>
              <a:pPr algn="ctr"/>
              <a:r>
                <a:rPr lang="en-US" sz="1600" cap="small" dirty="0">
                  <a:solidFill>
                    <a:schemeClr val="bg1"/>
                  </a:solidFill>
                  <a:latin typeface="+mj-lt"/>
                </a:rPr>
                <a:t>Business Intelligence &amp; Data Analytics</a:t>
              </a:r>
            </a:p>
          </p:txBody>
        </p:sp>
        <p:sp>
          <p:nvSpPr>
            <p:cNvPr id="31" name="TextBox 30">
              <a:extLst>
                <a:ext uri="{FF2B5EF4-FFF2-40B4-BE49-F238E27FC236}">
                  <a16:creationId xmlns:a16="http://schemas.microsoft.com/office/drawing/2014/main" id="{DA36EF06-2ABD-48E2-A58E-692475E4F928}"/>
                </a:ext>
              </a:extLst>
            </p:cNvPr>
            <p:cNvSpPr txBox="1"/>
            <p:nvPr/>
          </p:nvSpPr>
          <p:spPr>
            <a:xfrm>
              <a:off x="7188496" y="3118911"/>
              <a:ext cx="3708748" cy="338554"/>
            </a:xfrm>
            <a:prstGeom prst="rect">
              <a:avLst/>
            </a:prstGeom>
            <a:noFill/>
          </p:spPr>
          <p:txBody>
            <a:bodyPr wrap="square" rtlCol="0">
              <a:spAutoFit/>
            </a:bodyPr>
            <a:lstStyle/>
            <a:p>
              <a:pPr algn="ctr"/>
              <a:r>
                <a:rPr lang="en-US" sz="1600" cap="small" dirty="0">
                  <a:solidFill>
                    <a:schemeClr val="bg1"/>
                  </a:solidFill>
                  <a:latin typeface="+mj-lt"/>
                </a:rPr>
                <a:t>Information Security</a:t>
              </a:r>
              <a:endParaRPr lang="en-US" sz="1400" cap="small" dirty="0">
                <a:solidFill>
                  <a:schemeClr val="bg1"/>
                </a:solidFill>
                <a:latin typeface="+mj-lt"/>
              </a:endParaRPr>
            </a:p>
          </p:txBody>
        </p:sp>
        <p:sp>
          <p:nvSpPr>
            <p:cNvPr id="32" name="TextBox 31">
              <a:extLst>
                <a:ext uri="{FF2B5EF4-FFF2-40B4-BE49-F238E27FC236}">
                  <a16:creationId xmlns:a16="http://schemas.microsoft.com/office/drawing/2014/main" id="{AEC20F39-F12B-4E89-B7BE-27E0A59B2FB1}"/>
                </a:ext>
              </a:extLst>
            </p:cNvPr>
            <p:cNvSpPr txBox="1"/>
            <p:nvPr/>
          </p:nvSpPr>
          <p:spPr>
            <a:xfrm>
              <a:off x="7253860" y="3623346"/>
              <a:ext cx="3708748" cy="338554"/>
            </a:xfrm>
            <a:prstGeom prst="rect">
              <a:avLst/>
            </a:prstGeom>
            <a:noFill/>
          </p:spPr>
          <p:txBody>
            <a:bodyPr wrap="square" rtlCol="0">
              <a:spAutoFit/>
            </a:bodyPr>
            <a:lstStyle/>
            <a:p>
              <a:pPr algn="ctr"/>
              <a:r>
                <a:rPr lang="en-US" sz="1600" cap="small" dirty="0">
                  <a:solidFill>
                    <a:schemeClr val="bg1"/>
                  </a:solidFill>
                  <a:latin typeface="+mj-lt"/>
                </a:rPr>
                <a:t>Clinical Research &amp; Life Sciences</a:t>
              </a:r>
            </a:p>
          </p:txBody>
        </p:sp>
        <p:sp>
          <p:nvSpPr>
            <p:cNvPr id="33" name="TextBox 32">
              <a:extLst>
                <a:ext uri="{FF2B5EF4-FFF2-40B4-BE49-F238E27FC236}">
                  <a16:creationId xmlns:a16="http://schemas.microsoft.com/office/drawing/2014/main" id="{3BAD6468-2984-440D-A968-5FCB3790003C}"/>
                </a:ext>
              </a:extLst>
            </p:cNvPr>
            <p:cNvSpPr txBox="1"/>
            <p:nvPr/>
          </p:nvSpPr>
          <p:spPr>
            <a:xfrm>
              <a:off x="7228393" y="4108079"/>
              <a:ext cx="3708748" cy="338554"/>
            </a:xfrm>
            <a:prstGeom prst="rect">
              <a:avLst/>
            </a:prstGeom>
            <a:noFill/>
          </p:spPr>
          <p:txBody>
            <a:bodyPr wrap="square" rtlCol="0">
              <a:spAutoFit/>
            </a:bodyPr>
            <a:lstStyle/>
            <a:p>
              <a:pPr algn="ctr"/>
              <a:r>
                <a:rPr lang="en-US" sz="1600" cap="small" dirty="0">
                  <a:solidFill>
                    <a:schemeClr val="bg1"/>
                  </a:solidFill>
                  <a:latin typeface="+mj-lt"/>
                </a:rPr>
                <a:t>Applied Health</a:t>
              </a:r>
            </a:p>
          </p:txBody>
        </p:sp>
      </p:grpSp>
      <p:sp>
        <p:nvSpPr>
          <p:cNvPr id="34" name="Rectangle 33">
            <a:extLst>
              <a:ext uri="{FF2B5EF4-FFF2-40B4-BE49-F238E27FC236}">
                <a16:creationId xmlns:a16="http://schemas.microsoft.com/office/drawing/2014/main" id="{FB2ADEB6-BC3F-4CA6-9AC5-64A2B4BB7925}"/>
              </a:ext>
            </a:extLst>
          </p:cNvPr>
          <p:cNvSpPr/>
          <p:nvPr/>
        </p:nvSpPr>
        <p:spPr>
          <a:xfrm>
            <a:off x="438150" y="2090172"/>
            <a:ext cx="4310589" cy="2677656"/>
          </a:xfrm>
          <a:prstGeom prst="rect">
            <a:avLst/>
          </a:prstGeom>
        </p:spPr>
        <p:txBody>
          <a:bodyPr wrap="square">
            <a:spAutoFit/>
          </a:bodyPr>
          <a:lstStyle/>
          <a:p>
            <a:pPr algn="just"/>
            <a:r>
              <a:rPr lang="en-US" sz="1400" dirty="0">
                <a:latin typeface="Calibri Light" panose="020F0302020204030204" pitchFamily="34" charset="0"/>
                <a:cs typeface="Calibri Light" panose="020F0302020204030204" pitchFamily="34" charset="0"/>
              </a:rPr>
              <a:t>Since company inception in 2011, we have been committed to developing collaborative partnerships with the clients and consultants we serve. It is at the core of our business to support our clients in building high performing teams, while connecting premier talent with exceptional opportunities. We augment our solutions with a unique program management methodology that allows us to deliver measurable results and a predictable hiring experience for both clients and candidates. Our services extend nationwide with physical office locations in Mclean, VA; Raleigh, NC; Columbia, MD; Conshohocken, PA.</a:t>
            </a:r>
          </a:p>
        </p:txBody>
      </p:sp>
    </p:spTree>
    <p:extLst>
      <p:ext uri="{BB962C8B-B14F-4D97-AF65-F5344CB8AC3E}">
        <p14:creationId xmlns:p14="http://schemas.microsoft.com/office/powerpoint/2010/main" val="258832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E17D8FB-3372-4036-B532-EA4D8502F3C1}"/>
              </a:ext>
            </a:extLst>
          </p:cNvPr>
          <p:cNvSpPr/>
          <p:nvPr/>
        </p:nvSpPr>
        <p:spPr>
          <a:xfrm>
            <a:off x="8127835" y="3665710"/>
            <a:ext cx="3484143" cy="2229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9BB8F7E-E5A5-4C49-A861-9ACD4B593380}"/>
              </a:ext>
            </a:extLst>
          </p:cNvPr>
          <p:cNvSpPr/>
          <p:nvPr/>
        </p:nvSpPr>
        <p:spPr>
          <a:xfrm>
            <a:off x="4325979" y="3658462"/>
            <a:ext cx="3484143" cy="2229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B27769F-60F9-4A7A-8EF2-1EB1658F40C1}"/>
              </a:ext>
            </a:extLst>
          </p:cNvPr>
          <p:cNvSpPr/>
          <p:nvPr/>
        </p:nvSpPr>
        <p:spPr>
          <a:xfrm>
            <a:off x="635920" y="3665710"/>
            <a:ext cx="3484143" cy="2229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14C59BF-16A9-41D6-A5A3-74397C5B8751}"/>
              </a:ext>
            </a:extLst>
          </p:cNvPr>
          <p:cNvSpPr>
            <a:spLocks noGrp="1"/>
          </p:cNvSpPr>
          <p:nvPr>
            <p:ph type="body" sz="quarter" idx="10"/>
          </p:nvPr>
        </p:nvSpPr>
        <p:spPr/>
        <p:txBody>
          <a:bodyPr/>
          <a:lstStyle/>
          <a:p>
            <a:r>
              <a:rPr lang="en-US" cap="small" dirty="0">
                <a:latin typeface="Calibri Light" panose="020F0302020204030204" pitchFamily="34" charset="0"/>
              </a:rPr>
              <a:t>Company Verticals</a:t>
            </a:r>
          </a:p>
          <a:p>
            <a:endParaRPr lang="en-US" dirty="0"/>
          </a:p>
        </p:txBody>
      </p:sp>
      <p:sp>
        <p:nvSpPr>
          <p:cNvPr id="15" name="TextBox 14">
            <a:extLst>
              <a:ext uri="{FF2B5EF4-FFF2-40B4-BE49-F238E27FC236}">
                <a16:creationId xmlns:a16="http://schemas.microsoft.com/office/drawing/2014/main" id="{51CEDE03-A217-40C0-A889-1255CCC91246}"/>
              </a:ext>
            </a:extLst>
          </p:cNvPr>
          <p:cNvSpPr txBox="1"/>
          <p:nvPr/>
        </p:nvSpPr>
        <p:spPr>
          <a:xfrm>
            <a:off x="580021" y="3872650"/>
            <a:ext cx="3484145" cy="1815882"/>
          </a:xfrm>
          <a:prstGeom prst="rect">
            <a:avLst/>
          </a:prstGeom>
          <a:noFill/>
        </p:spPr>
        <p:txBody>
          <a:bodyPr wrap="square" rtlCol="0">
            <a:spAutoFit/>
          </a:bodyPr>
          <a:lstStyle/>
          <a:p>
            <a:pPr marR="0" lvl="0" algn="ctr" defTabSz="914400" eaLnBrk="1" fontAlgn="auto" latinLnBrk="0" hangingPunct="1">
              <a:lnSpc>
                <a:spcPct val="100000"/>
              </a:lnSpc>
              <a:spcBef>
                <a:spcPts val="0"/>
              </a:spcBef>
              <a:spcAft>
                <a:spcPts val="0"/>
              </a:spcAft>
              <a:buClrTx/>
              <a:buSzTx/>
              <a:tabLst/>
              <a:defRPr/>
            </a:pPr>
            <a:r>
              <a:rPr kumimoji="0" lang="en-US" sz="1600" b="1" i="0" u="none" strike="noStrike" kern="0" cap="none" spc="0" normalizeH="0" baseline="0" noProof="0" dirty="0">
                <a:ln>
                  <a:noFill/>
                </a:ln>
                <a:solidFill>
                  <a:srgbClr val="8899AB"/>
                </a:solidFill>
                <a:effectLst/>
                <a:uLnTx/>
                <a:uFillTx/>
                <a:latin typeface="+mj-lt"/>
              </a:rPr>
              <a:t>Software Development</a:t>
            </a:r>
            <a:br>
              <a:rPr kumimoji="0" lang="en-US" sz="1600" b="1" i="0" u="none" strike="noStrike" kern="0" cap="none" spc="0" normalizeH="0" baseline="0" noProof="0" dirty="0">
                <a:ln>
                  <a:noFill/>
                </a:ln>
                <a:solidFill>
                  <a:srgbClr val="8899AB"/>
                </a:solidFill>
                <a:effectLst/>
                <a:uLnTx/>
                <a:uFillTx/>
                <a:latin typeface="+mj-lt"/>
              </a:rPr>
            </a:br>
            <a:endParaRPr kumimoji="0" lang="en-US" sz="1600" b="1" i="0" u="none" strike="noStrike" kern="0" cap="none" spc="0" normalizeH="0" baseline="0" noProof="0" dirty="0">
              <a:ln>
                <a:noFill/>
              </a:ln>
              <a:solidFill>
                <a:srgbClr val="8899AB"/>
              </a:solidFill>
              <a:effectLst/>
              <a:uLnTx/>
              <a:uFillTx/>
              <a:latin typeface="+mj-lt"/>
            </a:endParaRPr>
          </a:p>
          <a:p>
            <a:pPr marR="0" lvl="0" algn="ctr" defTabSz="914400" eaLnBrk="1" fontAlgn="auto" latinLnBrk="0" hangingPunct="1">
              <a:lnSpc>
                <a:spcPct val="100000"/>
              </a:lnSpc>
              <a:spcBef>
                <a:spcPts val="0"/>
              </a:spcBef>
              <a:spcAft>
                <a:spcPts val="0"/>
              </a:spcAft>
              <a:buClrTx/>
              <a:buSzTx/>
              <a:tabLst/>
              <a:defRPr/>
            </a:pPr>
            <a:r>
              <a:rPr kumimoji="0" lang="en-US" sz="1600" b="1" i="0" u="none" strike="noStrike" kern="0" cap="none" spc="0" normalizeH="0" baseline="0" noProof="0" dirty="0">
                <a:ln>
                  <a:noFill/>
                </a:ln>
                <a:solidFill>
                  <a:srgbClr val="8899AB"/>
                </a:solidFill>
                <a:effectLst/>
                <a:uLnTx/>
                <a:uFillTx/>
                <a:latin typeface="+mj-lt"/>
              </a:rPr>
              <a:t>Information Security</a:t>
            </a:r>
            <a:br>
              <a:rPr kumimoji="0" lang="en-US" sz="1600" b="1" i="0" u="none" strike="noStrike" kern="0" cap="none" spc="0" normalizeH="0" baseline="0" noProof="0" dirty="0">
                <a:ln>
                  <a:noFill/>
                </a:ln>
                <a:solidFill>
                  <a:srgbClr val="8899AB"/>
                </a:solidFill>
                <a:effectLst/>
                <a:uLnTx/>
                <a:uFillTx/>
                <a:latin typeface="+mj-lt"/>
              </a:rPr>
            </a:br>
            <a:endParaRPr kumimoji="0" lang="en-US" sz="1600" b="1" i="0" u="none" strike="noStrike" kern="0" cap="none" spc="0" normalizeH="0" baseline="0" noProof="0" dirty="0">
              <a:ln>
                <a:noFill/>
              </a:ln>
              <a:solidFill>
                <a:srgbClr val="8899AB"/>
              </a:solidFill>
              <a:effectLst/>
              <a:uLnTx/>
              <a:uFillTx/>
              <a:latin typeface="+mj-lt"/>
            </a:endParaRPr>
          </a:p>
          <a:p>
            <a:pPr marR="0" lvl="0" algn="ctr" defTabSz="914400" eaLnBrk="1" fontAlgn="auto" latinLnBrk="0" hangingPunct="1">
              <a:lnSpc>
                <a:spcPct val="100000"/>
              </a:lnSpc>
              <a:spcBef>
                <a:spcPts val="0"/>
              </a:spcBef>
              <a:spcAft>
                <a:spcPts val="0"/>
              </a:spcAft>
              <a:buClrTx/>
              <a:buSzTx/>
              <a:tabLst/>
              <a:defRPr/>
            </a:pPr>
            <a:r>
              <a:rPr kumimoji="0" lang="en-US" sz="1600" b="1" i="0" u="none" strike="noStrike" kern="0" cap="none" spc="0" normalizeH="0" baseline="0" noProof="0" dirty="0">
                <a:ln>
                  <a:noFill/>
                </a:ln>
                <a:solidFill>
                  <a:srgbClr val="8899AB"/>
                </a:solidFill>
                <a:effectLst/>
                <a:uLnTx/>
                <a:uFillTx/>
                <a:latin typeface="+mj-lt"/>
              </a:rPr>
              <a:t>IT Infrastructure</a:t>
            </a:r>
            <a:br>
              <a:rPr kumimoji="0" lang="en-US" sz="1600" b="1" i="0" u="none" strike="noStrike" kern="0" cap="none" spc="0" normalizeH="0" baseline="0" noProof="0" dirty="0">
                <a:ln>
                  <a:noFill/>
                </a:ln>
                <a:solidFill>
                  <a:srgbClr val="8899AB"/>
                </a:solidFill>
                <a:effectLst/>
                <a:uLnTx/>
                <a:uFillTx/>
                <a:latin typeface="+mj-lt"/>
              </a:rPr>
            </a:br>
            <a:endParaRPr kumimoji="0" lang="en-US" sz="1600" b="1" i="0" u="none" strike="noStrike" kern="0" cap="none" spc="0" normalizeH="0" baseline="0" noProof="0" dirty="0">
              <a:ln>
                <a:noFill/>
              </a:ln>
              <a:solidFill>
                <a:srgbClr val="8899AB"/>
              </a:solidFill>
              <a:effectLst/>
              <a:uLnTx/>
              <a:uFillTx/>
              <a:latin typeface="+mj-lt"/>
            </a:endParaRPr>
          </a:p>
          <a:p>
            <a:pPr marR="0" lvl="0" algn="ctr" defTabSz="914400" eaLnBrk="1" fontAlgn="auto" latinLnBrk="0" hangingPunct="1">
              <a:lnSpc>
                <a:spcPct val="100000"/>
              </a:lnSpc>
              <a:spcBef>
                <a:spcPts val="0"/>
              </a:spcBef>
              <a:spcAft>
                <a:spcPts val="0"/>
              </a:spcAft>
              <a:buClrTx/>
              <a:buSzTx/>
              <a:tabLst/>
              <a:defRPr/>
            </a:pPr>
            <a:r>
              <a:rPr kumimoji="0" lang="en-US" sz="1600" b="1" i="0" u="none" strike="noStrike" kern="0" cap="none" spc="0" normalizeH="0" baseline="0" noProof="0" dirty="0">
                <a:ln>
                  <a:noFill/>
                </a:ln>
                <a:solidFill>
                  <a:srgbClr val="8899AB"/>
                </a:solidFill>
                <a:effectLst/>
                <a:uLnTx/>
                <a:uFillTx/>
                <a:latin typeface="+mj-lt"/>
              </a:rPr>
              <a:t>Business Analytics</a:t>
            </a:r>
          </a:p>
        </p:txBody>
      </p:sp>
      <p:sp>
        <p:nvSpPr>
          <p:cNvPr id="16" name="Rectangle 15">
            <a:extLst>
              <a:ext uri="{FF2B5EF4-FFF2-40B4-BE49-F238E27FC236}">
                <a16:creationId xmlns:a16="http://schemas.microsoft.com/office/drawing/2014/main" id="{8EEAFFDF-ED02-4134-B7C1-831E752B0E76}"/>
              </a:ext>
            </a:extLst>
          </p:cNvPr>
          <p:cNvSpPr/>
          <p:nvPr/>
        </p:nvSpPr>
        <p:spPr>
          <a:xfrm>
            <a:off x="4353929" y="3764367"/>
            <a:ext cx="3484143" cy="1815882"/>
          </a:xfrm>
          <a:prstGeom prst="rect">
            <a:avLst/>
          </a:prstGeom>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kumimoji="0" lang="en-US" sz="1600" b="1" i="0" u="none" strike="noStrike" kern="0" cap="none" spc="0" normalizeH="0" baseline="0" noProof="0" dirty="0">
                <a:ln>
                  <a:noFill/>
                </a:ln>
                <a:solidFill>
                  <a:srgbClr val="8899AB"/>
                </a:solidFill>
                <a:effectLst/>
                <a:uLnTx/>
                <a:uFillTx/>
                <a:latin typeface="+mj-lt"/>
              </a:rPr>
              <a:t>Biostatistics</a:t>
            </a:r>
          </a:p>
          <a:p>
            <a:pPr marR="0" lvl="0" algn="ctr" defTabSz="914400" eaLnBrk="1" fontAlgn="auto" latinLnBrk="0" hangingPunct="1">
              <a:lnSpc>
                <a:spcPct val="100000"/>
              </a:lnSpc>
              <a:spcBef>
                <a:spcPts val="0"/>
              </a:spcBef>
              <a:spcAft>
                <a:spcPts val="0"/>
              </a:spcAft>
              <a:buClrTx/>
              <a:buSzTx/>
              <a:tabLst/>
              <a:defRPr/>
            </a:pPr>
            <a:endParaRPr kumimoji="0" lang="en-US" sz="1600" b="1" i="0" u="none" strike="noStrike" kern="0" cap="none" spc="0" normalizeH="0" baseline="0" noProof="0" dirty="0">
              <a:ln>
                <a:noFill/>
              </a:ln>
              <a:solidFill>
                <a:srgbClr val="8899AB"/>
              </a:solidFill>
              <a:effectLst/>
              <a:uLnTx/>
              <a:uFillTx/>
              <a:latin typeface="+mj-lt"/>
            </a:endParaRPr>
          </a:p>
          <a:p>
            <a:pPr marR="0" lvl="0" algn="ctr" defTabSz="914400" eaLnBrk="1" fontAlgn="auto" latinLnBrk="0" hangingPunct="1">
              <a:lnSpc>
                <a:spcPct val="100000"/>
              </a:lnSpc>
              <a:spcBef>
                <a:spcPts val="0"/>
              </a:spcBef>
              <a:spcAft>
                <a:spcPts val="0"/>
              </a:spcAft>
              <a:buClrTx/>
              <a:buSzTx/>
              <a:tabLst/>
              <a:defRPr/>
            </a:pPr>
            <a:r>
              <a:rPr kumimoji="0" lang="en-US" sz="1600" b="1" i="0" u="none" strike="noStrike" kern="0" cap="none" spc="0" normalizeH="0" baseline="0" noProof="0" dirty="0">
                <a:ln>
                  <a:noFill/>
                </a:ln>
                <a:solidFill>
                  <a:srgbClr val="8899AB"/>
                </a:solidFill>
                <a:effectLst/>
                <a:uLnTx/>
                <a:uFillTx/>
                <a:latin typeface="+mj-lt"/>
              </a:rPr>
              <a:t>Clinical Operations</a:t>
            </a:r>
          </a:p>
          <a:p>
            <a:pPr marR="0" lvl="0" algn="ctr" defTabSz="914400" eaLnBrk="1" fontAlgn="auto" latinLnBrk="0" hangingPunct="1">
              <a:lnSpc>
                <a:spcPct val="100000"/>
              </a:lnSpc>
              <a:spcBef>
                <a:spcPts val="0"/>
              </a:spcBef>
              <a:spcAft>
                <a:spcPts val="0"/>
              </a:spcAft>
              <a:buClrTx/>
              <a:buSzTx/>
              <a:tabLst/>
              <a:defRPr/>
            </a:pPr>
            <a:endParaRPr kumimoji="0" lang="en-US" sz="1600" b="1" i="0" u="none" strike="noStrike" kern="0" cap="none" spc="0" normalizeH="0" baseline="0" noProof="0" dirty="0">
              <a:ln>
                <a:noFill/>
              </a:ln>
              <a:solidFill>
                <a:srgbClr val="8899AB"/>
              </a:solidFill>
              <a:effectLst/>
              <a:uLnTx/>
              <a:uFillTx/>
              <a:latin typeface="+mj-lt"/>
            </a:endParaRPr>
          </a:p>
          <a:p>
            <a:pPr marR="0" lvl="0" algn="ctr" defTabSz="914400" eaLnBrk="1" fontAlgn="auto" latinLnBrk="0" hangingPunct="1">
              <a:lnSpc>
                <a:spcPct val="100000"/>
              </a:lnSpc>
              <a:spcBef>
                <a:spcPts val="0"/>
              </a:spcBef>
              <a:spcAft>
                <a:spcPts val="0"/>
              </a:spcAft>
              <a:buClrTx/>
              <a:buSzTx/>
              <a:tabLst/>
              <a:defRPr/>
            </a:pPr>
            <a:r>
              <a:rPr kumimoji="0" lang="en-US" sz="1600" b="1" i="0" u="none" strike="noStrike" kern="0" cap="none" spc="0" normalizeH="0" baseline="0" noProof="0" dirty="0">
                <a:ln>
                  <a:noFill/>
                </a:ln>
                <a:solidFill>
                  <a:srgbClr val="8899AB"/>
                </a:solidFill>
                <a:effectLst/>
                <a:uLnTx/>
                <a:uFillTx/>
                <a:latin typeface="+mj-lt"/>
              </a:rPr>
              <a:t>Data Management</a:t>
            </a:r>
          </a:p>
          <a:p>
            <a:pPr marR="0" lvl="0" algn="ctr" defTabSz="914400" eaLnBrk="1" fontAlgn="auto" latinLnBrk="0" hangingPunct="1">
              <a:lnSpc>
                <a:spcPct val="100000"/>
              </a:lnSpc>
              <a:spcBef>
                <a:spcPts val="0"/>
              </a:spcBef>
              <a:spcAft>
                <a:spcPts val="0"/>
              </a:spcAft>
              <a:buClrTx/>
              <a:buSzTx/>
              <a:tabLst/>
              <a:defRPr/>
            </a:pPr>
            <a:endParaRPr kumimoji="0" lang="en-US" sz="1600" b="1" i="0" u="none" strike="noStrike" kern="0" cap="none" spc="0" normalizeH="0" baseline="0" noProof="0" dirty="0">
              <a:ln>
                <a:noFill/>
              </a:ln>
              <a:solidFill>
                <a:srgbClr val="8899AB"/>
              </a:solidFill>
              <a:effectLst/>
              <a:uLnTx/>
              <a:uFillTx/>
              <a:latin typeface="+mj-lt"/>
            </a:endParaRPr>
          </a:p>
          <a:p>
            <a:pPr marR="0" lvl="0" algn="ctr" defTabSz="914400" eaLnBrk="1" fontAlgn="auto" latinLnBrk="0" hangingPunct="1">
              <a:lnSpc>
                <a:spcPct val="100000"/>
              </a:lnSpc>
              <a:spcBef>
                <a:spcPts val="0"/>
              </a:spcBef>
              <a:spcAft>
                <a:spcPts val="0"/>
              </a:spcAft>
              <a:buClrTx/>
              <a:buSzTx/>
              <a:tabLst/>
              <a:defRPr/>
            </a:pPr>
            <a:r>
              <a:rPr kumimoji="0" lang="en-US" sz="1600" b="1" i="0" u="none" strike="noStrike" kern="0" cap="none" spc="0" normalizeH="0" baseline="0" noProof="0" dirty="0">
                <a:ln>
                  <a:noFill/>
                </a:ln>
                <a:solidFill>
                  <a:srgbClr val="8899AB"/>
                </a:solidFill>
                <a:effectLst/>
                <a:uLnTx/>
                <a:uFillTx/>
                <a:latin typeface="+mj-lt"/>
              </a:rPr>
              <a:t>Regulatory Affairs</a:t>
            </a:r>
          </a:p>
        </p:txBody>
      </p:sp>
      <p:sp>
        <p:nvSpPr>
          <p:cNvPr id="19" name="Rectangle 18">
            <a:extLst>
              <a:ext uri="{FF2B5EF4-FFF2-40B4-BE49-F238E27FC236}">
                <a16:creationId xmlns:a16="http://schemas.microsoft.com/office/drawing/2014/main" id="{9605BC1D-A3F9-4EBD-8A53-278AA264D96D}"/>
              </a:ext>
            </a:extLst>
          </p:cNvPr>
          <p:cNvSpPr/>
          <p:nvPr/>
        </p:nvSpPr>
        <p:spPr>
          <a:xfrm>
            <a:off x="8127833" y="3764367"/>
            <a:ext cx="3484145" cy="1815882"/>
          </a:xfrm>
          <a:prstGeom prst="rect">
            <a:avLst/>
          </a:prstGeom>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kumimoji="0" lang="en-US" sz="1600" b="1" i="0" u="none" strike="noStrike" kern="0" cap="none" spc="0" normalizeH="0" baseline="0" noProof="0" dirty="0">
                <a:ln>
                  <a:noFill/>
                </a:ln>
                <a:solidFill>
                  <a:srgbClr val="8899AB"/>
                </a:solidFill>
                <a:effectLst/>
                <a:uLnTx/>
                <a:uFillTx/>
                <a:latin typeface="+mj-lt"/>
              </a:rPr>
              <a:t>Research &amp; Analytical Development</a:t>
            </a:r>
          </a:p>
          <a:p>
            <a:pPr marR="0" lvl="0" algn="ctr" defTabSz="914400" eaLnBrk="1" fontAlgn="auto" latinLnBrk="0" hangingPunct="1">
              <a:lnSpc>
                <a:spcPct val="100000"/>
              </a:lnSpc>
              <a:spcBef>
                <a:spcPts val="0"/>
              </a:spcBef>
              <a:spcAft>
                <a:spcPts val="0"/>
              </a:spcAft>
              <a:buClrTx/>
              <a:buSzTx/>
              <a:tabLst/>
              <a:defRPr/>
            </a:pPr>
            <a:r>
              <a:rPr kumimoji="0" lang="en-US" sz="1600" b="1" i="0" u="none" strike="noStrike" kern="0" cap="none" spc="0" normalizeH="0" baseline="0" noProof="0" dirty="0">
                <a:ln>
                  <a:noFill/>
                </a:ln>
                <a:solidFill>
                  <a:srgbClr val="8899AB"/>
                </a:solidFill>
                <a:effectLst/>
                <a:uLnTx/>
                <a:uFillTx/>
                <a:latin typeface="+mj-lt"/>
              </a:rPr>
              <a:t> </a:t>
            </a:r>
          </a:p>
          <a:p>
            <a:pPr marR="0" lvl="0" algn="ctr" defTabSz="914400" eaLnBrk="1" fontAlgn="auto" latinLnBrk="0" hangingPunct="1">
              <a:lnSpc>
                <a:spcPct val="100000"/>
              </a:lnSpc>
              <a:spcBef>
                <a:spcPts val="0"/>
              </a:spcBef>
              <a:spcAft>
                <a:spcPts val="0"/>
              </a:spcAft>
              <a:buClrTx/>
              <a:buSzTx/>
              <a:tabLst/>
              <a:defRPr/>
            </a:pPr>
            <a:r>
              <a:rPr kumimoji="0" lang="en-US" sz="1600" b="1" i="0" u="none" strike="noStrike" kern="0" cap="none" spc="0" normalizeH="0" baseline="0" noProof="0" dirty="0">
                <a:ln>
                  <a:noFill/>
                </a:ln>
                <a:solidFill>
                  <a:srgbClr val="8899AB"/>
                </a:solidFill>
                <a:effectLst/>
                <a:uLnTx/>
                <a:uFillTx/>
                <a:latin typeface="+mj-lt"/>
              </a:rPr>
              <a:t>Technical Operations</a:t>
            </a:r>
          </a:p>
          <a:p>
            <a:pPr marR="0" lvl="0" algn="ctr" defTabSz="914400" eaLnBrk="1" fontAlgn="auto" latinLnBrk="0" hangingPunct="1">
              <a:lnSpc>
                <a:spcPct val="100000"/>
              </a:lnSpc>
              <a:spcBef>
                <a:spcPts val="0"/>
              </a:spcBef>
              <a:spcAft>
                <a:spcPts val="0"/>
              </a:spcAft>
              <a:buClrTx/>
              <a:buSzTx/>
              <a:tabLst/>
              <a:defRPr/>
            </a:pPr>
            <a:endParaRPr kumimoji="0" lang="en-US" sz="1600" b="1" i="0" u="none" strike="noStrike" kern="0" cap="none" spc="0" normalizeH="0" baseline="0" noProof="0" dirty="0">
              <a:ln>
                <a:noFill/>
              </a:ln>
              <a:solidFill>
                <a:srgbClr val="8899AB"/>
              </a:solidFill>
              <a:effectLst/>
              <a:uLnTx/>
              <a:uFillTx/>
              <a:latin typeface="+mj-lt"/>
            </a:endParaRPr>
          </a:p>
          <a:p>
            <a:pPr marR="0" lvl="0" algn="ctr" defTabSz="914400" eaLnBrk="1" fontAlgn="auto" latinLnBrk="0" hangingPunct="1">
              <a:lnSpc>
                <a:spcPct val="100000"/>
              </a:lnSpc>
              <a:spcBef>
                <a:spcPts val="0"/>
              </a:spcBef>
              <a:spcAft>
                <a:spcPts val="0"/>
              </a:spcAft>
              <a:buClrTx/>
              <a:buSzTx/>
              <a:tabLst/>
              <a:defRPr/>
            </a:pPr>
            <a:r>
              <a:rPr kumimoji="0" lang="en-US" sz="1600" b="1" i="0" u="none" strike="noStrike" kern="0" cap="none" spc="0" normalizeH="0" baseline="0" noProof="0" dirty="0">
                <a:ln>
                  <a:noFill/>
                </a:ln>
                <a:solidFill>
                  <a:srgbClr val="8899AB"/>
                </a:solidFill>
                <a:effectLst/>
                <a:uLnTx/>
                <a:uFillTx/>
                <a:latin typeface="+mj-lt"/>
              </a:rPr>
              <a:t>Process Development &amp; Manufacturing</a:t>
            </a:r>
          </a:p>
          <a:p>
            <a:pPr marR="0" lvl="0" algn="ctr" defTabSz="914400" eaLnBrk="1" fontAlgn="auto" latinLnBrk="0" hangingPunct="1">
              <a:lnSpc>
                <a:spcPct val="100000"/>
              </a:lnSpc>
              <a:spcBef>
                <a:spcPts val="0"/>
              </a:spcBef>
              <a:spcAft>
                <a:spcPts val="0"/>
              </a:spcAft>
              <a:buClrTx/>
              <a:buSzTx/>
              <a:tabLst/>
              <a:defRPr/>
            </a:pPr>
            <a:endParaRPr kumimoji="0" lang="en-US" sz="1600" b="1" i="0" u="none" strike="noStrike" kern="0" cap="none" spc="0" normalizeH="0" baseline="0" noProof="0" dirty="0">
              <a:ln>
                <a:noFill/>
              </a:ln>
              <a:solidFill>
                <a:srgbClr val="8899AB"/>
              </a:solidFill>
              <a:effectLst/>
              <a:uLnTx/>
              <a:uFillTx/>
              <a:latin typeface="+mj-lt"/>
            </a:endParaRPr>
          </a:p>
          <a:p>
            <a:pPr marR="0" lvl="0" algn="ctr" defTabSz="914400" eaLnBrk="1" fontAlgn="auto" latinLnBrk="0" hangingPunct="1">
              <a:lnSpc>
                <a:spcPct val="100000"/>
              </a:lnSpc>
              <a:spcBef>
                <a:spcPts val="0"/>
              </a:spcBef>
              <a:spcAft>
                <a:spcPts val="0"/>
              </a:spcAft>
              <a:buClrTx/>
              <a:buSzTx/>
              <a:tabLst/>
              <a:defRPr/>
            </a:pPr>
            <a:r>
              <a:rPr kumimoji="0" lang="en-US" sz="1600" b="1" i="0" u="none" strike="noStrike" kern="0" cap="none" spc="0" normalizeH="0" baseline="0" noProof="0" dirty="0">
                <a:ln>
                  <a:noFill/>
                </a:ln>
                <a:solidFill>
                  <a:srgbClr val="8899AB"/>
                </a:solidFill>
                <a:effectLst/>
                <a:uLnTx/>
                <a:uFillTx/>
                <a:latin typeface="+mj-lt"/>
              </a:rPr>
              <a:t>Quality &amp; Regulatory Compliance  </a:t>
            </a:r>
          </a:p>
        </p:txBody>
      </p:sp>
      <p:pic>
        <p:nvPicPr>
          <p:cNvPr id="20" name="Picture 19">
            <a:extLst>
              <a:ext uri="{FF2B5EF4-FFF2-40B4-BE49-F238E27FC236}">
                <a16:creationId xmlns:a16="http://schemas.microsoft.com/office/drawing/2014/main" id="{72C9B89E-57B4-4DD5-A83A-8A23847EFF05}"/>
              </a:ext>
            </a:extLst>
          </p:cNvPr>
          <p:cNvPicPr>
            <a:picLocks noChangeAspect="1"/>
          </p:cNvPicPr>
          <p:nvPr/>
        </p:nvPicPr>
        <p:blipFill>
          <a:blip r:embed="rId2"/>
          <a:stretch>
            <a:fillRect/>
          </a:stretch>
        </p:blipFill>
        <p:spPr>
          <a:xfrm>
            <a:off x="580022" y="1286410"/>
            <a:ext cx="3484145" cy="2317773"/>
          </a:xfrm>
          <a:prstGeom prst="rect">
            <a:avLst/>
          </a:prstGeom>
          <a:ln>
            <a:noFill/>
          </a:ln>
          <a:effectLst>
            <a:outerShdw blurRad="292100" dist="139700" dir="2700000" algn="tl" rotWithShape="0">
              <a:srgbClr val="333333">
                <a:alpha val="65000"/>
              </a:srgbClr>
            </a:outerShdw>
          </a:effectLst>
        </p:spPr>
      </p:pic>
      <p:sp>
        <p:nvSpPr>
          <p:cNvPr id="23" name="Rectangle 22">
            <a:extLst>
              <a:ext uri="{FF2B5EF4-FFF2-40B4-BE49-F238E27FC236}">
                <a16:creationId xmlns:a16="http://schemas.microsoft.com/office/drawing/2014/main" id="{50A9E021-44F9-4500-A20D-D4C275735C35}"/>
              </a:ext>
            </a:extLst>
          </p:cNvPr>
          <p:cNvSpPr/>
          <p:nvPr/>
        </p:nvSpPr>
        <p:spPr>
          <a:xfrm>
            <a:off x="580022" y="1978700"/>
            <a:ext cx="3484145" cy="613611"/>
          </a:xfrm>
          <a:prstGeom prst="rect">
            <a:avLst/>
          </a:prstGeom>
          <a:solidFill>
            <a:schemeClr val="bg1">
              <a:lumMod val="9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Logo&#10;&#10;Description automatically generated">
            <a:extLst>
              <a:ext uri="{FF2B5EF4-FFF2-40B4-BE49-F238E27FC236}">
                <a16:creationId xmlns:a16="http://schemas.microsoft.com/office/drawing/2014/main" id="{23A094AF-F3A2-48BE-8F6D-813B6D111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9529" y="2062348"/>
            <a:ext cx="1585130" cy="500261"/>
          </a:xfrm>
          <a:prstGeom prst="rect">
            <a:avLst/>
          </a:prstGeom>
        </p:spPr>
      </p:pic>
      <p:pic>
        <p:nvPicPr>
          <p:cNvPr id="28" name="Picture 27">
            <a:extLst>
              <a:ext uri="{FF2B5EF4-FFF2-40B4-BE49-F238E27FC236}">
                <a16:creationId xmlns:a16="http://schemas.microsoft.com/office/drawing/2014/main" id="{A9214A30-FBAA-4ECB-8667-5F8458977BD2}"/>
              </a:ext>
            </a:extLst>
          </p:cNvPr>
          <p:cNvPicPr>
            <a:picLocks noChangeAspect="1"/>
          </p:cNvPicPr>
          <p:nvPr/>
        </p:nvPicPr>
        <p:blipFill>
          <a:blip r:embed="rId4"/>
          <a:stretch>
            <a:fillRect/>
          </a:stretch>
        </p:blipFill>
        <p:spPr>
          <a:xfrm>
            <a:off x="4353928" y="1281420"/>
            <a:ext cx="3484144" cy="2322763"/>
          </a:xfrm>
          <a:prstGeom prst="rect">
            <a:avLst/>
          </a:prstGeom>
          <a:ln>
            <a:noFill/>
          </a:ln>
          <a:effectLst>
            <a:outerShdw blurRad="292100" dist="139700" dir="2700000" algn="tl" rotWithShape="0">
              <a:srgbClr val="333333">
                <a:alpha val="65000"/>
              </a:srgbClr>
            </a:outerShdw>
          </a:effectLst>
        </p:spPr>
      </p:pic>
      <p:sp>
        <p:nvSpPr>
          <p:cNvPr id="29" name="Rectangle 28">
            <a:extLst>
              <a:ext uri="{FF2B5EF4-FFF2-40B4-BE49-F238E27FC236}">
                <a16:creationId xmlns:a16="http://schemas.microsoft.com/office/drawing/2014/main" id="{E5DF40DC-F227-492D-93F4-FC4B63DC4763}"/>
              </a:ext>
            </a:extLst>
          </p:cNvPr>
          <p:cNvSpPr/>
          <p:nvPr/>
        </p:nvSpPr>
        <p:spPr>
          <a:xfrm>
            <a:off x="4353928" y="1980214"/>
            <a:ext cx="3484145" cy="613611"/>
          </a:xfrm>
          <a:prstGeom prst="rect">
            <a:avLst/>
          </a:prstGeom>
          <a:solidFill>
            <a:schemeClr val="bg1">
              <a:lumMod val="9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A close up of a sign&#10;&#10;Description automatically generated">
            <a:extLst>
              <a:ext uri="{FF2B5EF4-FFF2-40B4-BE49-F238E27FC236}">
                <a16:creationId xmlns:a16="http://schemas.microsoft.com/office/drawing/2014/main" id="{DD5B7639-6BB8-48A8-806F-C167DF55D3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3435" y="2036888"/>
            <a:ext cx="1585130" cy="500261"/>
          </a:xfrm>
          <a:prstGeom prst="rect">
            <a:avLst/>
          </a:prstGeom>
        </p:spPr>
      </p:pic>
      <p:pic>
        <p:nvPicPr>
          <p:cNvPr id="22" name="Picture 21">
            <a:extLst>
              <a:ext uri="{FF2B5EF4-FFF2-40B4-BE49-F238E27FC236}">
                <a16:creationId xmlns:a16="http://schemas.microsoft.com/office/drawing/2014/main" id="{0273D1D1-BDF0-4587-A585-89B2D04F0171}"/>
              </a:ext>
            </a:extLst>
          </p:cNvPr>
          <p:cNvPicPr>
            <a:picLocks noChangeAspect="1"/>
          </p:cNvPicPr>
          <p:nvPr/>
        </p:nvPicPr>
        <p:blipFill>
          <a:blip r:embed="rId6"/>
          <a:stretch>
            <a:fillRect/>
          </a:stretch>
        </p:blipFill>
        <p:spPr>
          <a:xfrm>
            <a:off x="8127835" y="1281420"/>
            <a:ext cx="3484143" cy="2322761"/>
          </a:xfrm>
          <a:prstGeom prst="rect">
            <a:avLst/>
          </a:prstGeom>
          <a:ln>
            <a:noFill/>
          </a:ln>
          <a:effectLst>
            <a:outerShdw blurRad="292100" dist="139700" dir="2700000" algn="tl" rotWithShape="0">
              <a:srgbClr val="333333">
                <a:alpha val="65000"/>
              </a:srgbClr>
            </a:outerShdw>
          </a:effectLst>
        </p:spPr>
      </p:pic>
      <p:sp>
        <p:nvSpPr>
          <p:cNvPr id="33" name="Rectangle 32">
            <a:extLst>
              <a:ext uri="{FF2B5EF4-FFF2-40B4-BE49-F238E27FC236}">
                <a16:creationId xmlns:a16="http://schemas.microsoft.com/office/drawing/2014/main" id="{CDC5AA16-2C6C-4439-914B-C798E5369137}"/>
              </a:ext>
            </a:extLst>
          </p:cNvPr>
          <p:cNvSpPr/>
          <p:nvPr/>
        </p:nvSpPr>
        <p:spPr>
          <a:xfrm>
            <a:off x="8127833" y="1980214"/>
            <a:ext cx="3484145" cy="613611"/>
          </a:xfrm>
          <a:prstGeom prst="rect">
            <a:avLst/>
          </a:prstGeom>
          <a:solidFill>
            <a:schemeClr val="bg1">
              <a:lumMod val="9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Logo&#10;&#10;Description automatically generated">
            <a:extLst>
              <a:ext uri="{FF2B5EF4-FFF2-40B4-BE49-F238E27FC236}">
                <a16:creationId xmlns:a16="http://schemas.microsoft.com/office/drawing/2014/main" id="{53D0ABBC-8D7A-4F57-94F5-55C90943E8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7340" y="2034024"/>
            <a:ext cx="1585130" cy="505988"/>
          </a:xfrm>
          <a:prstGeom prst="rect">
            <a:avLst/>
          </a:prstGeom>
        </p:spPr>
      </p:pic>
    </p:spTree>
    <p:extLst>
      <p:ext uri="{BB962C8B-B14F-4D97-AF65-F5344CB8AC3E}">
        <p14:creationId xmlns:p14="http://schemas.microsoft.com/office/powerpoint/2010/main" val="639091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4C59BF-16A9-41D6-A5A3-74397C5B8751}"/>
              </a:ext>
            </a:extLst>
          </p:cNvPr>
          <p:cNvSpPr>
            <a:spLocks noGrp="1"/>
          </p:cNvSpPr>
          <p:nvPr>
            <p:ph type="body" sz="quarter" idx="10"/>
          </p:nvPr>
        </p:nvSpPr>
        <p:spPr/>
        <p:txBody>
          <a:bodyPr/>
          <a:lstStyle/>
          <a:p>
            <a:r>
              <a:rPr lang="en-US" dirty="0"/>
              <a:t>Services Provided</a:t>
            </a:r>
          </a:p>
        </p:txBody>
      </p:sp>
      <p:sp>
        <p:nvSpPr>
          <p:cNvPr id="14" name="Rectangle 13">
            <a:extLst>
              <a:ext uri="{FF2B5EF4-FFF2-40B4-BE49-F238E27FC236}">
                <a16:creationId xmlns:a16="http://schemas.microsoft.com/office/drawing/2014/main" id="{8D85F41C-703B-4946-AF4C-5EB4477BC683}"/>
              </a:ext>
            </a:extLst>
          </p:cNvPr>
          <p:cNvSpPr/>
          <p:nvPr/>
        </p:nvSpPr>
        <p:spPr>
          <a:xfrm>
            <a:off x="438149" y="1217497"/>
            <a:ext cx="7659103" cy="369332"/>
          </a:xfrm>
          <a:prstGeom prst="rect">
            <a:avLst/>
          </a:prstGeom>
        </p:spPr>
        <p:txBody>
          <a:bodyPr wrap="square">
            <a:spAutoFit/>
          </a:bodyPr>
          <a:lstStyle/>
          <a:p>
            <a:r>
              <a:rPr lang="en-US" b="1" dirty="0">
                <a:latin typeface="Calibri Light" panose="020F0302020204030204" pitchFamily="34" charset="0"/>
                <a:cs typeface="Calibri Light" panose="020F0302020204030204" pitchFamily="34" charset="0"/>
              </a:rPr>
              <a:t>Piper Companies provides customers with three candidate onboarding solutions:</a:t>
            </a:r>
          </a:p>
        </p:txBody>
      </p:sp>
      <p:grpSp>
        <p:nvGrpSpPr>
          <p:cNvPr id="15" name="Group 14">
            <a:extLst>
              <a:ext uri="{FF2B5EF4-FFF2-40B4-BE49-F238E27FC236}">
                <a16:creationId xmlns:a16="http://schemas.microsoft.com/office/drawing/2014/main" id="{1CB16F64-F1FF-4528-9D7E-842338A8D393}"/>
              </a:ext>
            </a:extLst>
          </p:cNvPr>
          <p:cNvGrpSpPr/>
          <p:nvPr/>
        </p:nvGrpSpPr>
        <p:grpSpPr>
          <a:xfrm>
            <a:off x="7969776" y="2097665"/>
            <a:ext cx="3204346" cy="2643261"/>
            <a:chOff x="693350" y="2201521"/>
            <a:chExt cx="3204346" cy="2643261"/>
          </a:xfrm>
        </p:grpSpPr>
        <p:sp>
          <p:nvSpPr>
            <p:cNvPr id="16" name="Rectangle: Diagonal Corners Rounded 15">
              <a:extLst>
                <a:ext uri="{FF2B5EF4-FFF2-40B4-BE49-F238E27FC236}">
                  <a16:creationId xmlns:a16="http://schemas.microsoft.com/office/drawing/2014/main" id="{24E17E0D-3BA1-48A3-88A9-64F50C0BDFED}"/>
                </a:ext>
              </a:extLst>
            </p:cNvPr>
            <p:cNvSpPr/>
            <p:nvPr/>
          </p:nvSpPr>
          <p:spPr>
            <a:xfrm>
              <a:off x="1206498" y="2201521"/>
              <a:ext cx="2178052" cy="1061820"/>
            </a:xfrm>
            <a:prstGeom prst="round2DiagRect">
              <a:avLst/>
            </a:prstGeom>
            <a:solidFill>
              <a:srgbClr val="17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661DAF1-E775-45E8-9CDD-0C241608E97A}"/>
                </a:ext>
              </a:extLst>
            </p:cNvPr>
            <p:cNvSpPr txBox="1"/>
            <p:nvPr/>
          </p:nvSpPr>
          <p:spPr>
            <a:xfrm>
              <a:off x="1313594" y="2297676"/>
              <a:ext cx="1963859" cy="923330"/>
            </a:xfrm>
            <a:prstGeom prst="rect">
              <a:avLst/>
            </a:prstGeom>
            <a:noFill/>
          </p:spPr>
          <p:txBody>
            <a:bodyPr wrap="square" rtlCol="0">
              <a:spAutoFit/>
            </a:bodyPr>
            <a:lstStyle/>
            <a:p>
              <a:pPr algn="ctr"/>
              <a:r>
                <a:rPr lang="en-US" b="1" cap="small" dirty="0">
                  <a:solidFill>
                    <a:schemeClr val="bg1"/>
                  </a:solidFill>
                </a:rPr>
                <a:t>Management &amp; Talent Acquisition Consulting</a:t>
              </a:r>
              <a:endParaRPr lang="en-US" sz="1600" b="1" cap="small" dirty="0">
                <a:solidFill>
                  <a:schemeClr val="bg1"/>
                </a:solidFill>
              </a:endParaRPr>
            </a:p>
          </p:txBody>
        </p:sp>
        <p:sp>
          <p:nvSpPr>
            <p:cNvPr id="18" name="Rectangle 17">
              <a:extLst>
                <a:ext uri="{FF2B5EF4-FFF2-40B4-BE49-F238E27FC236}">
                  <a16:creationId xmlns:a16="http://schemas.microsoft.com/office/drawing/2014/main" id="{DB3B4ABD-9A2C-4D7F-A75E-B11ADA5BAA88}"/>
                </a:ext>
              </a:extLst>
            </p:cNvPr>
            <p:cNvSpPr/>
            <p:nvPr/>
          </p:nvSpPr>
          <p:spPr>
            <a:xfrm>
              <a:off x="693350" y="3644453"/>
              <a:ext cx="3204346" cy="1200329"/>
            </a:xfrm>
            <a:prstGeom prst="rect">
              <a:avLst/>
            </a:prstGeom>
          </p:spPr>
          <p:txBody>
            <a:bodyPr wrap="square">
              <a:spAutoFit/>
            </a:bodyPr>
            <a:lstStyle/>
            <a:p>
              <a:pPr algn="ctr"/>
              <a:r>
                <a:rPr lang="en-US" sz="1200" dirty="0">
                  <a:latin typeface="Calibri Light" panose="020F0302020204030204" pitchFamily="34" charset="0"/>
                  <a:cs typeface="Calibri Light" panose="020F0302020204030204" pitchFamily="34" charset="0"/>
                </a:rPr>
                <a:t>Our experts help clients balance their objectives, manage risks, and overcome constraints to successfully complete project milestones, key performance indicators, scope of work deliverables, and business objectives on-time and within budget.</a:t>
              </a:r>
            </a:p>
          </p:txBody>
        </p:sp>
        <p:cxnSp>
          <p:nvCxnSpPr>
            <p:cNvPr id="19" name="Straight Connector 18">
              <a:extLst>
                <a:ext uri="{FF2B5EF4-FFF2-40B4-BE49-F238E27FC236}">
                  <a16:creationId xmlns:a16="http://schemas.microsoft.com/office/drawing/2014/main" id="{0FAEE139-9808-4AA3-BD22-6C862E4A47F3}"/>
                </a:ext>
              </a:extLst>
            </p:cNvPr>
            <p:cNvCxnSpPr>
              <a:cxnSpLocks/>
            </p:cNvCxnSpPr>
            <p:nvPr/>
          </p:nvCxnSpPr>
          <p:spPr>
            <a:xfrm>
              <a:off x="2297058" y="3291916"/>
              <a:ext cx="0" cy="2947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9DA5FEE4-0D88-4E64-917F-DBF9071E7352}"/>
              </a:ext>
            </a:extLst>
          </p:cNvPr>
          <p:cNvGrpSpPr/>
          <p:nvPr/>
        </p:nvGrpSpPr>
        <p:grpSpPr>
          <a:xfrm>
            <a:off x="4098383" y="2129332"/>
            <a:ext cx="3204343" cy="2614091"/>
            <a:chOff x="4388247" y="2201521"/>
            <a:chExt cx="3204343" cy="2614091"/>
          </a:xfrm>
        </p:grpSpPr>
        <p:sp>
          <p:nvSpPr>
            <p:cNvPr id="21" name="Rectangle: Diagonal Corners Rounded 20">
              <a:extLst>
                <a:ext uri="{FF2B5EF4-FFF2-40B4-BE49-F238E27FC236}">
                  <a16:creationId xmlns:a16="http://schemas.microsoft.com/office/drawing/2014/main" id="{0F21AF46-3389-415D-B1C5-D24AFB52C212}"/>
                </a:ext>
              </a:extLst>
            </p:cNvPr>
            <p:cNvSpPr/>
            <p:nvPr/>
          </p:nvSpPr>
          <p:spPr>
            <a:xfrm>
              <a:off x="4901394" y="2201521"/>
              <a:ext cx="2178052" cy="1061820"/>
            </a:xfrm>
            <a:prstGeom prst="round2DiagRect">
              <a:avLst/>
            </a:prstGeom>
            <a:solidFill>
              <a:srgbClr val="17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F1B2056-6C83-4FC4-8A8D-21A37860AEF6}"/>
                </a:ext>
              </a:extLst>
            </p:cNvPr>
            <p:cNvSpPr txBox="1"/>
            <p:nvPr/>
          </p:nvSpPr>
          <p:spPr>
            <a:xfrm>
              <a:off x="4935543" y="2529771"/>
              <a:ext cx="2178052" cy="369332"/>
            </a:xfrm>
            <a:prstGeom prst="rect">
              <a:avLst/>
            </a:prstGeom>
            <a:noFill/>
          </p:spPr>
          <p:txBody>
            <a:bodyPr wrap="square" rtlCol="0">
              <a:spAutoFit/>
            </a:bodyPr>
            <a:lstStyle/>
            <a:p>
              <a:pPr algn="ctr"/>
              <a:r>
                <a:rPr lang="en-US" b="1" cap="small" dirty="0">
                  <a:solidFill>
                    <a:schemeClr val="bg1"/>
                  </a:solidFill>
                </a:rPr>
                <a:t>Staff Augmentation</a:t>
              </a:r>
            </a:p>
          </p:txBody>
        </p:sp>
        <p:sp>
          <p:nvSpPr>
            <p:cNvPr id="23" name="Rectangle 22">
              <a:extLst>
                <a:ext uri="{FF2B5EF4-FFF2-40B4-BE49-F238E27FC236}">
                  <a16:creationId xmlns:a16="http://schemas.microsoft.com/office/drawing/2014/main" id="{2C2F014D-4140-4DF3-B4BC-88E1F9C06646}"/>
                </a:ext>
              </a:extLst>
            </p:cNvPr>
            <p:cNvSpPr/>
            <p:nvPr/>
          </p:nvSpPr>
          <p:spPr>
            <a:xfrm>
              <a:off x="4388247" y="3615283"/>
              <a:ext cx="3204343" cy="1200329"/>
            </a:xfrm>
            <a:prstGeom prst="rect">
              <a:avLst/>
            </a:prstGeom>
          </p:spPr>
          <p:txBody>
            <a:bodyPr wrap="square">
              <a:spAutoFit/>
            </a:bodyPr>
            <a:lstStyle/>
            <a:p>
              <a:pPr algn="ctr"/>
              <a:r>
                <a:rPr lang="en-US" sz="1200" dirty="0">
                  <a:latin typeface="+mj-lt"/>
                </a:rPr>
                <a:t>Piper specializes in helping organizations meet project staffing goals by delivering talent and resources on a contract and contract-to-hire basis. When the need is sudden and critical, we are able to onboard the right people in rapid fashion.</a:t>
              </a:r>
            </a:p>
          </p:txBody>
        </p:sp>
        <p:cxnSp>
          <p:nvCxnSpPr>
            <p:cNvPr id="24" name="Straight Connector 23">
              <a:extLst>
                <a:ext uri="{FF2B5EF4-FFF2-40B4-BE49-F238E27FC236}">
                  <a16:creationId xmlns:a16="http://schemas.microsoft.com/office/drawing/2014/main" id="{091E871F-FFF9-4D64-A7BF-70DFEAD94D71}"/>
                </a:ext>
              </a:extLst>
            </p:cNvPr>
            <p:cNvCxnSpPr>
              <a:cxnSpLocks/>
            </p:cNvCxnSpPr>
            <p:nvPr/>
          </p:nvCxnSpPr>
          <p:spPr>
            <a:xfrm>
              <a:off x="5990419" y="3291916"/>
              <a:ext cx="0" cy="2947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A524FDAA-E3F4-43CA-8BAB-73E7795BB9A2}"/>
              </a:ext>
            </a:extLst>
          </p:cNvPr>
          <p:cNvGrpSpPr/>
          <p:nvPr/>
        </p:nvGrpSpPr>
        <p:grpSpPr>
          <a:xfrm>
            <a:off x="438150" y="2137465"/>
            <a:ext cx="2918267" cy="2606943"/>
            <a:chOff x="8224645" y="2201521"/>
            <a:chExt cx="2918267" cy="2606943"/>
          </a:xfrm>
        </p:grpSpPr>
        <p:sp>
          <p:nvSpPr>
            <p:cNvPr id="26" name="Rectangle: Diagonal Corners Rounded 25">
              <a:extLst>
                <a:ext uri="{FF2B5EF4-FFF2-40B4-BE49-F238E27FC236}">
                  <a16:creationId xmlns:a16="http://schemas.microsoft.com/office/drawing/2014/main" id="{BDA33869-7C75-41B7-A41F-CD9561A69E6E}"/>
                </a:ext>
              </a:extLst>
            </p:cNvPr>
            <p:cNvSpPr/>
            <p:nvPr/>
          </p:nvSpPr>
          <p:spPr>
            <a:xfrm>
              <a:off x="8602127" y="2201521"/>
              <a:ext cx="2178052" cy="1061820"/>
            </a:xfrm>
            <a:prstGeom prst="round2DiagRect">
              <a:avLst/>
            </a:prstGeom>
            <a:solidFill>
              <a:srgbClr val="17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E000ACF-5AF0-4982-97BB-F2C390BADBC0}"/>
                </a:ext>
              </a:extLst>
            </p:cNvPr>
            <p:cNvSpPr txBox="1"/>
            <p:nvPr/>
          </p:nvSpPr>
          <p:spPr>
            <a:xfrm>
              <a:off x="8636276" y="2529771"/>
              <a:ext cx="2143903" cy="369332"/>
            </a:xfrm>
            <a:prstGeom prst="rect">
              <a:avLst/>
            </a:prstGeom>
            <a:noFill/>
          </p:spPr>
          <p:txBody>
            <a:bodyPr wrap="square" rtlCol="0">
              <a:spAutoFit/>
            </a:bodyPr>
            <a:lstStyle/>
            <a:p>
              <a:pPr algn="ctr"/>
              <a:r>
                <a:rPr lang="en-US" b="1" cap="small" dirty="0">
                  <a:solidFill>
                    <a:schemeClr val="bg1"/>
                  </a:solidFill>
                </a:rPr>
                <a:t>Direct Placement</a:t>
              </a:r>
            </a:p>
          </p:txBody>
        </p:sp>
        <p:sp>
          <p:nvSpPr>
            <p:cNvPr id="28" name="Rectangle 27">
              <a:extLst>
                <a:ext uri="{FF2B5EF4-FFF2-40B4-BE49-F238E27FC236}">
                  <a16:creationId xmlns:a16="http://schemas.microsoft.com/office/drawing/2014/main" id="{115C6201-8AB0-41D8-A06E-D2B9C07D1BC0}"/>
                </a:ext>
              </a:extLst>
            </p:cNvPr>
            <p:cNvSpPr/>
            <p:nvPr/>
          </p:nvSpPr>
          <p:spPr>
            <a:xfrm>
              <a:off x="8224645" y="3608135"/>
              <a:ext cx="2918267" cy="1200329"/>
            </a:xfrm>
            <a:prstGeom prst="rect">
              <a:avLst/>
            </a:prstGeom>
          </p:spPr>
          <p:txBody>
            <a:bodyPr wrap="square">
              <a:spAutoFit/>
            </a:bodyPr>
            <a:lstStyle/>
            <a:p>
              <a:pPr lvl="0" algn="ctr"/>
              <a:r>
                <a:rPr lang="en-US" sz="1200" dirty="0">
                  <a:latin typeface="+mj-lt"/>
                </a:rPr>
                <a:t>With a focus on understanding our clients’ culture, vision, and technical requirements, our tenured recruiting team works to grow the permanent employee base in ways that will assure the creation of long-term value for the organization.</a:t>
              </a:r>
            </a:p>
          </p:txBody>
        </p:sp>
        <p:cxnSp>
          <p:nvCxnSpPr>
            <p:cNvPr id="29" name="Straight Connector 28">
              <a:extLst>
                <a:ext uri="{FF2B5EF4-FFF2-40B4-BE49-F238E27FC236}">
                  <a16:creationId xmlns:a16="http://schemas.microsoft.com/office/drawing/2014/main" id="{FE073200-CBA7-4244-8BAB-9D020D87E614}"/>
                </a:ext>
              </a:extLst>
            </p:cNvPr>
            <p:cNvCxnSpPr>
              <a:cxnSpLocks/>
            </p:cNvCxnSpPr>
            <p:nvPr/>
          </p:nvCxnSpPr>
          <p:spPr>
            <a:xfrm>
              <a:off x="9683779" y="3291916"/>
              <a:ext cx="0" cy="2947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4420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7D3A7-BBD3-4A2B-9BD7-7C6A5BEF16E2}"/>
              </a:ext>
            </a:extLst>
          </p:cNvPr>
          <p:cNvSpPr>
            <a:spLocks noGrp="1"/>
          </p:cNvSpPr>
          <p:nvPr>
            <p:ph type="body" sz="quarter" idx="10"/>
          </p:nvPr>
        </p:nvSpPr>
        <p:spPr/>
        <p:txBody>
          <a:bodyPr/>
          <a:lstStyle/>
          <a:p>
            <a:r>
              <a:rPr lang="en-US" dirty="0"/>
              <a:t>Partnering With Piper</a:t>
            </a:r>
          </a:p>
        </p:txBody>
      </p:sp>
      <p:grpSp>
        <p:nvGrpSpPr>
          <p:cNvPr id="29" name="Group 28">
            <a:extLst>
              <a:ext uri="{FF2B5EF4-FFF2-40B4-BE49-F238E27FC236}">
                <a16:creationId xmlns:a16="http://schemas.microsoft.com/office/drawing/2014/main" id="{B4F3FC4A-2C58-402F-B6AD-AEAA220C1DAD}"/>
              </a:ext>
            </a:extLst>
          </p:cNvPr>
          <p:cNvGrpSpPr/>
          <p:nvPr/>
        </p:nvGrpSpPr>
        <p:grpSpPr>
          <a:xfrm>
            <a:off x="252756" y="3179558"/>
            <a:ext cx="11686487" cy="1813841"/>
            <a:chOff x="189993" y="1876460"/>
            <a:chExt cx="11686487" cy="1813841"/>
          </a:xfrm>
        </p:grpSpPr>
        <p:cxnSp>
          <p:nvCxnSpPr>
            <p:cNvPr id="23" name="Straight Connector 22">
              <a:extLst>
                <a:ext uri="{FF2B5EF4-FFF2-40B4-BE49-F238E27FC236}">
                  <a16:creationId xmlns:a16="http://schemas.microsoft.com/office/drawing/2014/main" id="{42DF23E1-5F35-4289-B4E6-303FE6DA16EB}"/>
                </a:ext>
              </a:extLst>
            </p:cNvPr>
            <p:cNvCxnSpPr>
              <a:cxnSpLocks/>
            </p:cNvCxnSpPr>
            <p:nvPr/>
          </p:nvCxnSpPr>
          <p:spPr>
            <a:xfrm>
              <a:off x="1236590" y="2517195"/>
              <a:ext cx="10058400" cy="0"/>
            </a:xfrm>
            <a:prstGeom prst="line">
              <a:avLst/>
            </a:prstGeom>
            <a:ln>
              <a:solidFill>
                <a:srgbClr val="8899AB">
                  <a:alpha val="44000"/>
                </a:srgbClr>
              </a:solidFill>
            </a:ln>
            <a:effectLst>
              <a:outerShdw blurRad="50800" dir="5400000" algn="ctr" rotWithShape="0">
                <a:srgbClr val="000000">
                  <a:alpha val="27000"/>
                </a:srgbClr>
              </a:outerShdw>
            </a:effectLst>
          </p:spPr>
          <p:style>
            <a:lnRef idx="1">
              <a:schemeClr val="accent1"/>
            </a:lnRef>
            <a:fillRef idx="0">
              <a:schemeClr val="accent1"/>
            </a:fillRef>
            <a:effectRef idx="0">
              <a:schemeClr val="accent1"/>
            </a:effectRef>
            <a:fontRef idx="minor">
              <a:schemeClr val="tx1"/>
            </a:fontRef>
          </p:style>
        </p:cxnSp>
        <p:sp>
          <p:nvSpPr>
            <p:cNvPr id="4" name="Flowchart: Connector 3">
              <a:extLst>
                <a:ext uri="{FF2B5EF4-FFF2-40B4-BE49-F238E27FC236}">
                  <a16:creationId xmlns:a16="http://schemas.microsoft.com/office/drawing/2014/main" id="{2C94F73C-0425-4509-B02B-E3AD6AF8F9D5}"/>
                </a:ext>
              </a:extLst>
            </p:cNvPr>
            <p:cNvSpPr/>
            <p:nvPr/>
          </p:nvSpPr>
          <p:spPr>
            <a:xfrm>
              <a:off x="622242" y="1897425"/>
              <a:ext cx="1256521" cy="1200329"/>
            </a:xfrm>
            <a:prstGeom prst="flowChartConnector">
              <a:avLst/>
            </a:prstGeom>
            <a:solidFill>
              <a:schemeClr val="bg1"/>
            </a:solidFill>
            <a:ln>
              <a:solidFill>
                <a:schemeClr val="bg1"/>
              </a:solidFill>
            </a:ln>
            <a:effectLst>
              <a:outerShdw blurRad="254000" dir="5400000" sx="118000" sy="118000" algn="ctr" rotWithShape="0">
                <a:srgbClr val="10284B">
                  <a:alpha val="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951482A-7582-4E7D-8C52-46C1A573D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870" y="2145483"/>
              <a:ext cx="759828" cy="662282"/>
            </a:xfrm>
            <a:prstGeom prst="rect">
              <a:avLst/>
            </a:prstGeom>
          </p:spPr>
        </p:pic>
        <p:sp>
          <p:nvSpPr>
            <p:cNvPr id="18" name="Rectangle 17">
              <a:extLst>
                <a:ext uri="{FF2B5EF4-FFF2-40B4-BE49-F238E27FC236}">
                  <a16:creationId xmlns:a16="http://schemas.microsoft.com/office/drawing/2014/main" id="{4CBAE2A4-27AB-42E3-A98E-9A6494FBBF45}"/>
                </a:ext>
              </a:extLst>
            </p:cNvPr>
            <p:cNvSpPr/>
            <p:nvPr/>
          </p:nvSpPr>
          <p:spPr>
            <a:xfrm>
              <a:off x="189993" y="3228636"/>
              <a:ext cx="2167581" cy="461665"/>
            </a:xfrm>
            <a:prstGeom prst="rect">
              <a:avLst/>
            </a:prstGeom>
          </p:spPr>
          <p:txBody>
            <a:bodyPr wrap="none">
              <a:spAutoFit/>
            </a:bodyPr>
            <a:lstStyle/>
            <a:p>
              <a:pPr algn="ctr"/>
              <a:r>
                <a:rPr lang="en-US" sz="1200" b="1" dirty="0">
                  <a:solidFill>
                    <a:srgbClr val="8899AB"/>
                  </a:solidFill>
                  <a:latin typeface="Proxima Nova Condensed"/>
                </a:rPr>
                <a:t>Taking the time to </a:t>
              </a:r>
            </a:p>
            <a:p>
              <a:pPr algn="ctr"/>
              <a:r>
                <a:rPr lang="en-US" sz="1200" b="1" dirty="0">
                  <a:solidFill>
                    <a:srgbClr val="8899AB"/>
                  </a:solidFill>
                  <a:latin typeface="Proxima Nova Condensed"/>
                </a:rPr>
                <a:t>understand your business</a:t>
              </a:r>
              <a:endParaRPr lang="en-US" sz="1200" dirty="0">
                <a:solidFill>
                  <a:srgbClr val="8899AB"/>
                </a:solidFill>
              </a:endParaRPr>
            </a:p>
          </p:txBody>
        </p:sp>
        <p:sp>
          <p:nvSpPr>
            <p:cNvPr id="19" name="Flowchart: Connector 18">
              <a:extLst>
                <a:ext uri="{FF2B5EF4-FFF2-40B4-BE49-F238E27FC236}">
                  <a16:creationId xmlns:a16="http://schemas.microsoft.com/office/drawing/2014/main" id="{7960FA7B-C7EF-4AF5-9073-1496A3392432}"/>
                </a:ext>
              </a:extLst>
            </p:cNvPr>
            <p:cNvSpPr/>
            <p:nvPr/>
          </p:nvSpPr>
          <p:spPr>
            <a:xfrm>
              <a:off x="3022810" y="1897424"/>
              <a:ext cx="1256521" cy="1200329"/>
            </a:xfrm>
            <a:prstGeom prst="flowChartConnector">
              <a:avLst/>
            </a:prstGeom>
            <a:solidFill>
              <a:schemeClr val="bg1"/>
            </a:solidFill>
            <a:ln>
              <a:solidFill>
                <a:schemeClr val="bg1"/>
              </a:solidFill>
            </a:ln>
            <a:effectLst>
              <a:outerShdw blurRad="254000" dir="5400000" sx="118000" sy="118000" algn="ctr" rotWithShape="0">
                <a:srgbClr val="10284B">
                  <a:alpha val="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CF1A110F-B65D-4BF6-93B2-0251EA661139}"/>
                </a:ext>
              </a:extLst>
            </p:cNvPr>
            <p:cNvSpPr/>
            <p:nvPr/>
          </p:nvSpPr>
          <p:spPr>
            <a:xfrm>
              <a:off x="5423378" y="1876461"/>
              <a:ext cx="1256521" cy="1200329"/>
            </a:xfrm>
            <a:prstGeom prst="flowChartConnector">
              <a:avLst/>
            </a:prstGeom>
            <a:solidFill>
              <a:schemeClr val="bg1"/>
            </a:solidFill>
            <a:ln>
              <a:solidFill>
                <a:schemeClr val="bg1"/>
              </a:solidFill>
            </a:ln>
            <a:effectLst>
              <a:outerShdw blurRad="254000" dir="5400000" sx="118000" sy="118000" algn="ctr" rotWithShape="0">
                <a:srgbClr val="10284B">
                  <a:alpha val="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EDFEAE46-09CC-425E-81EF-4C815D576002}"/>
                </a:ext>
              </a:extLst>
            </p:cNvPr>
            <p:cNvSpPr/>
            <p:nvPr/>
          </p:nvSpPr>
          <p:spPr>
            <a:xfrm>
              <a:off x="7823946" y="1876460"/>
              <a:ext cx="1256521" cy="1200329"/>
            </a:xfrm>
            <a:prstGeom prst="flowChartConnector">
              <a:avLst/>
            </a:prstGeom>
            <a:solidFill>
              <a:schemeClr val="bg1"/>
            </a:solidFill>
            <a:ln>
              <a:solidFill>
                <a:schemeClr val="bg1"/>
              </a:solidFill>
            </a:ln>
            <a:effectLst>
              <a:outerShdw blurRad="254000" dir="5400000" sx="118000" sy="118000" algn="ctr" rotWithShape="0">
                <a:srgbClr val="10284B">
                  <a:alpha val="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C30A8F0B-4C66-400B-9C10-DB4CC6DC0ADE}"/>
                </a:ext>
              </a:extLst>
            </p:cNvPr>
            <p:cNvSpPr/>
            <p:nvPr/>
          </p:nvSpPr>
          <p:spPr>
            <a:xfrm>
              <a:off x="10224514" y="1876460"/>
              <a:ext cx="1256521" cy="1200329"/>
            </a:xfrm>
            <a:prstGeom prst="flowChartConnector">
              <a:avLst/>
            </a:prstGeom>
            <a:solidFill>
              <a:schemeClr val="bg1"/>
            </a:solidFill>
            <a:ln>
              <a:solidFill>
                <a:schemeClr val="bg1"/>
              </a:solidFill>
            </a:ln>
            <a:effectLst>
              <a:outerShdw blurRad="254000" dir="5400000" sx="118000" sy="118000" algn="ctr" rotWithShape="0">
                <a:srgbClr val="10284B">
                  <a:alpha val="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D9C92E-38C2-41BA-88F3-440A1818C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426" y="2133310"/>
              <a:ext cx="843288" cy="728556"/>
            </a:xfrm>
            <a:prstGeom prst="rect">
              <a:avLst/>
            </a:prstGeom>
          </p:spPr>
        </p:pic>
        <p:pic>
          <p:nvPicPr>
            <p:cNvPr id="10" name="Picture 9">
              <a:extLst>
                <a:ext uri="{FF2B5EF4-FFF2-40B4-BE49-F238E27FC236}">
                  <a16:creationId xmlns:a16="http://schemas.microsoft.com/office/drawing/2014/main" id="{EC7AA84B-FB29-4BA0-A7B4-B293D637F4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217" y="2125727"/>
              <a:ext cx="860842" cy="743721"/>
            </a:xfrm>
            <a:prstGeom prst="rect">
              <a:avLst/>
            </a:prstGeom>
          </p:spPr>
        </p:pic>
        <p:pic>
          <p:nvPicPr>
            <p:cNvPr id="12" name="Picture 11">
              <a:extLst>
                <a:ext uri="{FF2B5EF4-FFF2-40B4-BE49-F238E27FC236}">
                  <a16:creationId xmlns:a16="http://schemas.microsoft.com/office/drawing/2014/main" id="{2973D10F-21A3-46CC-B61C-A70E4EE0F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1785" y="2104763"/>
              <a:ext cx="860842" cy="743721"/>
            </a:xfrm>
            <a:prstGeom prst="rect">
              <a:avLst/>
            </a:prstGeom>
          </p:spPr>
        </p:pic>
        <p:pic>
          <p:nvPicPr>
            <p:cNvPr id="13" name="Picture 12">
              <a:extLst>
                <a:ext uri="{FF2B5EF4-FFF2-40B4-BE49-F238E27FC236}">
                  <a16:creationId xmlns:a16="http://schemas.microsoft.com/office/drawing/2014/main" id="{72C2CFB9-A234-4CB4-9823-1128220E5E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7277" y="2104763"/>
              <a:ext cx="963186" cy="832140"/>
            </a:xfrm>
            <a:prstGeom prst="rect">
              <a:avLst/>
            </a:prstGeom>
          </p:spPr>
        </p:pic>
        <p:sp>
          <p:nvSpPr>
            <p:cNvPr id="24" name="Rectangle 23">
              <a:extLst>
                <a:ext uri="{FF2B5EF4-FFF2-40B4-BE49-F238E27FC236}">
                  <a16:creationId xmlns:a16="http://schemas.microsoft.com/office/drawing/2014/main" id="{E8AF025A-38C0-4419-A510-A3C012378AEB}"/>
                </a:ext>
              </a:extLst>
            </p:cNvPr>
            <p:cNvSpPr/>
            <p:nvPr/>
          </p:nvSpPr>
          <p:spPr>
            <a:xfrm>
              <a:off x="2468703" y="3222640"/>
              <a:ext cx="2364750" cy="461665"/>
            </a:xfrm>
            <a:prstGeom prst="rect">
              <a:avLst/>
            </a:prstGeom>
          </p:spPr>
          <p:txBody>
            <a:bodyPr wrap="none">
              <a:spAutoFit/>
            </a:bodyPr>
            <a:lstStyle/>
            <a:p>
              <a:pPr algn="ctr"/>
              <a:r>
                <a:rPr lang="en-US" sz="1200" b="1" dirty="0">
                  <a:solidFill>
                    <a:srgbClr val="8899AB"/>
                  </a:solidFill>
                  <a:latin typeface="Proxima Nova Condensed"/>
                </a:rPr>
                <a:t>Staying connected </a:t>
              </a:r>
            </a:p>
            <a:p>
              <a:pPr algn="ctr"/>
              <a:r>
                <a:rPr lang="en-US" sz="1200" b="1" dirty="0">
                  <a:solidFill>
                    <a:srgbClr val="8899AB"/>
                  </a:solidFill>
                  <a:latin typeface="Proxima Nova Condensed"/>
                </a:rPr>
                <a:t>throughout the engagement</a:t>
              </a:r>
              <a:endParaRPr lang="en-US" sz="1200" dirty="0">
                <a:solidFill>
                  <a:srgbClr val="8899AB"/>
                </a:solidFill>
              </a:endParaRPr>
            </a:p>
          </p:txBody>
        </p:sp>
        <p:sp>
          <p:nvSpPr>
            <p:cNvPr id="25" name="Rectangle 24">
              <a:extLst>
                <a:ext uri="{FF2B5EF4-FFF2-40B4-BE49-F238E27FC236}">
                  <a16:creationId xmlns:a16="http://schemas.microsoft.com/office/drawing/2014/main" id="{45BCC873-9B43-4E1B-A2E8-B216AC6DBA90}"/>
                </a:ext>
              </a:extLst>
            </p:cNvPr>
            <p:cNvSpPr/>
            <p:nvPr/>
          </p:nvSpPr>
          <p:spPr>
            <a:xfrm>
              <a:off x="4772561" y="3217669"/>
              <a:ext cx="2646878" cy="461665"/>
            </a:xfrm>
            <a:prstGeom prst="rect">
              <a:avLst/>
            </a:prstGeom>
          </p:spPr>
          <p:txBody>
            <a:bodyPr wrap="none">
              <a:spAutoFit/>
            </a:bodyPr>
            <a:lstStyle/>
            <a:p>
              <a:pPr algn="ctr"/>
              <a:r>
                <a:rPr lang="en-US" sz="1200" b="1" dirty="0">
                  <a:solidFill>
                    <a:srgbClr val="8899AB"/>
                  </a:solidFill>
                  <a:latin typeface="Proxima Nova Condensed"/>
                </a:rPr>
                <a:t>Not just encouraging feedback, </a:t>
              </a:r>
            </a:p>
            <a:p>
              <a:pPr algn="ctr"/>
              <a:r>
                <a:rPr lang="en-US" sz="1200" b="1" dirty="0">
                  <a:solidFill>
                    <a:srgbClr val="8899AB"/>
                  </a:solidFill>
                  <a:latin typeface="Proxima Nova Condensed"/>
                </a:rPr>
                <a:t>but actually employing it</a:t>
              </a:r>
              <a:endParaRPr lang="en-US" sz="1200" dirty="0">
                <a:solidFill>
                  <a:srgbClr val="8899AB"/>
                </a:solidFill>
              </a:endParaRPr>
            </a:p>
          </p:txBody>
        </p:sp>
        <p:sp>
          <p:nvSpPr>
            <p:cNvPr id="26" name="Rectangle 25">
              <a:extLst>
                <a:ext uri="{FF2B5EF4-FFF2-40B4-BE49-F238E27FC236}">
                  <a16:creationId xmlns:a16="http://schemas.microsoft.com/office/drawing/2014/main" id="{66DA714C-DCBB-451F-BA26-B9D7F7D5A885}"/>
                </a:ext>
              </a:extLst>
            </p:cNvPr>
            <p:cNvSpPr/>
            <p:nvPr/>
          </p:nvSpPr>
          <p:spPr>
            <a:xfrm>
              <a:off x="7464190" y="3217668"/>
              <a:ext cx="1984838" cy="461665"/>
            </a:xfrm>
            <a:prstGeom prst="rect">
              <a:avLst/>
            </a:prstGeom>
          </p:spPr>
          <p:txBody>
            <a:bodyPr wrap="none">
              <a:spAutoFit/>
            </a:bodyPr>
            <a:lstStyle/>
            <a:p>
              <a:pPr algn="ctr"/>
              <a:r>
                <a:rPr lang="en-US" sz="1200" b="1" dirty="0">
                  <a:solidFill>
                    <a:srgbClr val="8899AB"/>
                  </a:solidFill>
                  <a:latin typeface="Proxima Nova Condensed"/>
                </a:rPr>
                <a:t>Applying the same </a:t>
              </a:r>
            </a:p>
            <a:p>
              <a:pPr algn="ctr"/>
              <a:r>
                <a:rPr lang="en-US" sz="1200" b="1" dirty="0">
                  <a:solidFill>
                    <a:srgbClr val="8899AB"/>
                  </a:solidFill>
                  <a:latin typeface="Proxima Nova Condensed"/>
                </a:rPr>
                <a:t>approach to candidates</a:t>
              </a:r>
              <a:endParaRPr lang="en-US" sz="1200" dirty="0">
                <a:solidFill>
                  <a:srgbClr val="8899AB"/>
                </a:solidFill>
              </a:endParaRPr>
            </a:p>
          </p:txBody>
        </p:sp>
        <p:sp>
          <p:nvSpPr>
            <p:cNvPr id="27" name="Rectangle 26">
              <a:extLst>
                <a:ext uri="{FF2B5EF4-FFF2-40B4-BE49-F238E27FC236}">
                  <a16:creationId xmlns:a16="http://schemas.microsoft.com/office/drawing/2014/main" id="{C9EB08AF-7CA6-45A9-B54C-1D1B10E79620}"/>
                </a:ext>
              </a:extLst>
            </p:cNvPr>
            <p:cNvSpPr/>
            <p:nvPr/>
          </p:nvSpPr>
          <p:spPr>
            <a:xfrm>
              <a:off x="9901259" y="3217667"/>
              <a:ext cx="1975221" cy="461665"/>
            </a:xfrm>
            <a:prstGeom prst="rect">
              <a:avLst/>
            </a:prstGeom>
          </p:spPr>
          <p:txBody>
            <a:bodyPr wrap="none">
              <a:spAutoFit/>
            </a:bodyPr>
            <a:lstStyle/>
            <a:p>
              <a:pPr algn="ctr"/>
              <a:r>
                <a:rPr lang="en-US" sz="1200" b="1" dirty="0">
                  <a:solidFill>
                    <a:srgbClr val="8899AB"/>
                  </a:solidFill>
                  <a:latin typeface="Proxima Nova Condensed"/>
                </a:rPr>
                <a:t>Managing expectations</a:t>
              </a:r>
            </a:p>
            <a:p>
              <a:pPr algn="ctr"/>
              <a:r>
                <a:rPr lang="en-US" sz="1200" b="1" dirty="0">
                  <a:solidFill>
                    <a:srgbClr val="8899AB"/>
                  </a:solidFill>
                  <a:latin typeface="Proxima Nova Condensed"/>
                </a:rPr>
                <a:t> all around</a:t>
              </a:r>
              <a:endParaRPr lang="en-US" sz="1200" dirty="0">
                <a:solidFill>
                  <a:srgbClr val="8899AB"/>
                </a:solidFill>
              </a:endParaRPr>
            </a:p>
          </p:txBody>
        </p:sp>
      </p:grpSp>
      <p:sp>
        <p:nvSpPr>
          <p:cNvPr id="28" name="Rectangle 27">
            <a:extLst>
              <a:ext uri="{FF2B5EF4-FFF2-40B4-BE49-F238E27FC236}">
                <a16:creationId xmlns:a16="http://schemas.microsoft.com/office/drawing/2014/main" id="{446AC8FC-0E61-4D15-B4A0-F5DE9668BA2A}"/>
              </a:ext>
            </a:extLst>
          </p:cNvPr>
          <p:cNvSpPr/>
          <p:nvPr/>
        </p:nvSpPr>
        <p:spPr>
          <a:xfrm>
            <a:off x="2586463" y="1481329"/>
            <a:ext cx="5300246" cy="1077218"/>
          </a:xfrm>
          <a:prstGeom prst="rect">
            <a:avLst/>
          </a:prstGeom>
        </p:spPr>
        <p:txBody>
          <a:bodyPr wrap="square">
            <a:spAutoFit/>
          </a:bodyPr>
          <a:lstStyle/>
          <a:p>
            <a:r>
              <a:rPr lang="en-US" sz="1600" dirty="0">
                <a:solidFill>
                  <a:srgbClr val="8899AB"/>
                </a:solidFill>
                <a:latin typeface="+mj-lt"/>
              </a:rPr>
              <a:t>As a client, we will be your true business partner. Each client relationship is grounded in our Piper Engagement Process, which delivers measurable results and a predictable hiring experience for both clients and candidates.</a:t>
            </a:r>
          </a:p>
        </p:txBody>
      </p:sp>
      <p:pic>
        <p:nvPicPr>
          <p:cNvPr id="31" name="Picture 30" descr="A group of people sitting at a table&#10;&#10;Description automatically generated">
            <a:extLst>
              <a:ext uri="{FF2B5EF4-FFF2-40B4-BE49-F238E27FC236}">
                <a16:creationId xmlns:a16="http://schemas.microsoft.com/office/drawing/2014/main" id="{4F9C555A-5496-444C-8944-7890DBFA69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150" y="1195018"/>
            <a:ext cx="2093362" cy="1395395"/>
          </a:xfrm>
          <a:prstGeom prst="rect">
            <a:avLst/>
          </a:prstGeom>
          <a:effectLst>
            <a:outerShdw blurRad="177800" dir="5400000" sx="76000" sy="76000" algn="ctr" rotWithShape="0">
              <a:srgbClr val="000000">
                <a:alpha val="36000"/>
              </a:srgbClr>
            </a:outerShdw>
          </a:effectLst>
        </p:spPr>
      </p:pic>
      <p:sp>
        <p:nvSpPr>
          <p:cNvPr id="33" name="Rectangle 32">
            <a:extLst>
              <a:ext uri="{FF2B5EF4-FFF2-40B4-BE49-F238E27FC236}">
                <a16:creationId xmlns:a16="http://schemas.microsoft.com/office/drawing/2014/main" id="{3F900873-13DC-4EA0-BBCC-DF30DDAAF982}"/>
              </a:ext>
            </a:extLst>
          </p:cNvPr>
          <p:cNvSpPr/>
          <p:nvPr/>
        </p:nvSpPr>
        <p:spPr>
          <a:xfrm>
            <a:off x="2586463" y="1136659"/>
            <a:ext cx="2677849" cy="369332"/>
          </a:xfrm>
          <a:prstGeom prst="rect">
            <a:avLst/>
          </a:prstGeom>
        </p:spPr>
        <p:txBody>
          <a:bodyPr wrap="none">
            <a:spAutoFit/>
          </a:bodyPr>
          <a:lstStyle/>
          <a:p>
            <a:r>
              <a:rPr lang="en-US" dirty="0"/>
              <a:t>We Believe in Partnerships</a:t>
            </a:r>
          </a:p>
        </p:txBody>
      </p:sp>
    </p:spTree>
    <p:extLst>
      <p:ext uri="{BB962C8B-B14F-4D97-AF65-F5344CB8AC3E}">
        <p14:creationId xmlns:p14="http://schemas.microsoft.com/office/powerpoint/2010/main" val="1011864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F661BC-F108-4B1B-88F1-50269FE47ADB}"/>
              </a:ext>
            </a:extLst>
          </p:cNvPr>
          <p:cNvSpPr>
            <a:spLocks noGrp="1"/>
          </p:cNvSpPr>
          <p:nvPr>
            <p:ph type="body" sz="quarter" idx="10"/>
          </p:nvPr>
        </p:nvSpPr>
        <p:spPr/>
        <p:txBody>
          <a:bodyPr/>
          <a:lstStyle/>
          <a:p>
            <a:r>
              <a:rPr lang="en-US" dirty="0"/>
              <a:t>Zachary Piper Solutions</a:t>
            </a:r>
          </a:p>
        </p:txBody>
      </p:sp>
    </p:spTree>
    <p:extLst>
      <p:ext uri="{BB962C8B-B14F-4D97-AF65-F5344CB8AC3E}">
        <p14:creationId xmlns:p14="http://schemas.microsoft.com/office/powerpoint/2010/main" val="214966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696A04-9642-4E00-946C-0C3A2923276D}"/>
              </a:ext>
            </a:extLst>
          </p:cNvPr>
          <p:cNvSpPr/>
          <p:nvPr/>
        </p:nvSpPr>
        <p:spPr>
          <a:xfrm>
            <a:off x="0" y="5656939"/>
            <a:ext cx="12192000" cy="1203820"/>
          </a:xfrm>
          <a:prstGeom prst="rect">
            <a:avLst/>
          </a:prstGeom>
          <a:solidFill>
            <a:srgbClr val="0D2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BCC4905-7FAA-47F0-9B15-35FF47EFC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788" y="5855139"/>
            <a:ext cx="2387667" cy="576072"/>
          </a:xfrm>
          <a:prstGeom prst="rect">
            <a:avLst/>
          </a:prstGeom>
        </p:spPr>
      </p:pic>
      <p:sp>
        <p:nvSpPr>
          <p:cNvPr id="7" name="TextBox 6">
            <a:extLst>
              <a:ext uri="{FF2B5EF4-FFF2-40B4-BE49-F238E27FC236}">
                <a16:creationId xmlns:a16="http://schemas.microsoft.com/office/drawing/2014/main" id="{54C34086-683E-4EC5-8B8A-56BFA5616189}"/>
              </a:ext>
            </a:extLst>
          </p:cNvPr>
          <p:cNvSpPr txBox="1"/>
          <p:nvPr/>
        </p:nvSpPr>
        <p:spPr>
          <a:xfrm>
            <a:off x="9103540" y="6521742"/>
            <a:ext cx="2890624" cy="200055"/>
          </a:xfrm>
          <a:prstGeom prst="rect">
            <a:avLst/>
          </a:prstGeom>
          <a:noFill/>
        </p:spPr>
        <p:txBody>
          <a:bodyPr wrap="square" rtlCol="0">
            <a:spAutoFit/>
          </a:bodyPr>
          <a:lstStyle/>
          <a:p>
            <a:r>
              <a:rPr lang="en-US" sz="1050" baseline="30000" dirty="0">
                <a:solidFill>
                  <a:schemeClr val="bg1"/>
                </a:solidFill>
              </a:rPr>
              <a:t>© 2019 Zachary Piper Solutions, a ZP Group Company- All Rights Reserved</a:t>
            </a:r>
          </a:p>
        </p:txBody>
      </p:sp>
      <p:sp>
        <p:nvSpPr>
          <p:cNvPr id="20" name="Rectangle 19">
            <a:extLst>
              <a:ext uri="{FF2B5EF4-FFF2-40B4-BE49-F238E27FC236}">
                <a16:creationId xmlns:a16="http://schemas.microsoft.com/office/drawing/2014/main" id="{4299798B-A88F-4697-BB0D-437FF4B8C716}"/>
              </a:ext>
            </a:extLst>
          </p:cNvPr>
          <p:cNvSpPr/>
          <p:nvPr/>
        </p:nvSpPr>
        <p:spPr>
          <a:xfrm>
            <a:off x="575736" y="1662523"/>
            <a:ext cx="4310589" cy="1169551"/>
          </a:xfrm>
          <a:prstGeom prst="rect">
            <a:avLst/>
          </a:prstGeom>
        </p:spPr>
        <p:txBody>
          <a:bodyPr wrap="square">
            <a:spAutoFit/>
          </a:bodyPr>
          <a:lstStyle/>
          <a:p>
            <a:pPr algn="just"/>
            <a:r>
              <a:rPr lang="en-US" sz="1400" dirty="0">
                <a:latin typeface="Calibri Light" panose="020F0302020204030204" pitchFamily="34" charset="0"/>
                <a:cs typeface="Calibri Light" panose="020F0302020204030204" pitchFamily="34" charset="0"/>
              </a:rPr>
              <a:t>Zachary Piper Solutions is a United States Government contractor delivering human capital solutions in support of the Intelligence Community, Homeland Security, State Department, Department of Defense and various Civilian Agencies. </a:t>
            </a:r>
          </a:p>
        </p:txBody>
      </p:sp>
      <p:sp>
        <p:nvSpPr>
          <p:cNvPr id="21" name="Rectangle 20">
            <a:extLst>
              <a:ext uri="{FF2B5EF4-FFF2-40B4-BE49-F238E27FC236}">
                <a16:creationId xmlns:a16="http://schemas.microsoft.com/office/drawing/2014/main" id="{DBDD56E6-A987-4CB9-81C2-47B980503030}"/>
              </a:ext>
            </a:extLst>
          </p:cNvPr>
          <p:cNvSpPr/>
          <p:nvPr/>
        </p:nvSpPr>
        <p:spPr>
          <a:xfrm>
            <a:off x="588431" y="3077025"/>
            <a:ext cx="4181201" cy="954107"/>
          </a:xfrm>
          <a:prstGeom prst="rect">
            <a:avLst/>
          </a:prstGeom>
        </p:spPr>
        <p:txBody>
          <a:bodyPr wrap="square">
            <a:spAutoFit/>
          </a:bodyPr>
          <a:lstStyle/>
          <a:p>
            <a:pPr algn="just"/>
            <a:r>
              <a:rPr lang="en-US" sz="1400" dirty="0">
                <a:latin typeface="Calibri Light" panose="020F0302020204030204" pitchFamily="34" charset="0"/>
                <a:cs typeface="Calibri Light" panose="020F0302020204030204" pitchFamily="34" charset="0"/>
              </a:rPr>
              <a:t>ZPS is a Top Secret Cleared Facility providing talent within Software Development, Systems &amp; Network Engineering, Cloud, Data Storage, Virtualization, Intelligence, and Cyber Security. </a:t>
            </a:r>
          </a:p>
        </p:txBody>
      </p:sp>
      <p:sp>
        <p:nvSpPr>
          <p:cNvPr id="28" name="Rectangle 27">
            <a:extLst>
              <a:ext uri="{FF2B5EF4-FFF2-40B4-BE49-F238E27FC236}">
                <a16:creationId xmlns:a16="http://schemas.microsoft.com/office/drawing/2014/main" id="{03956CE2-1CE5-43CD-9B40-755A5C526CDA}"/>
              </a:ext>
            </a:extLst>
          </p:cNvPr>
          <p:cNvSpPr/>
          <p:nvPr/>
        </p:nvSpPr>
        <p:spPr>
          <a:xfrm>
            <a:off x="2679032" y="497305"/>
            <a:ext cx="9509760" cy="45720"/>
          </a:xfrm>
          <a:prstGeom prst="rect">
            <a:avLst/>
          </a:prstGeom>
          <a:solidFill>
            <a:srgbClr val="0D2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13AB075-09AC-4174-A998-F83036BD3DCF}"/>
              </a:ext>
            </a:extLst>
          </p:cNvPr>
          <p:cNvSpPr txBox="1"/>
          <p:nvPr/>
        </p:nvSpPr>
        <p:spPr>
          <a:xfrm>
            <a:off x="623862" y="391543"/>
            <a:ext cx="2327885" cy="276999"/>
          </a:xfrm>
          <a:prstGeom prst="rect">
            <a:avLst/>
          </a:prstGeom>
          <a:noFill/>
        </p:spPr>
        <p:txBody>
          <a:bodyPr wrap="square" rtlCol="0">
            <a:spAutoFit/>
          </a:bodyPr>
          <a:lstStyle/>
          <a:p>
            <a:r>
              <a:rPr lang="en-US" sz="1200" spc="150" dirty="0">
                <a:ea typeface="Lato Medium" panose="020F0502020204030203" pitchFamily="34" charset="0"/>
                <a:cs typeface="Lato Medium" panose="020F0502020204030203" pitchFamily="34" charset="0"/>
              </a:rPr>
              <a:t>Zachary Piper Solutions</a:t>
            </a:r>
            <a:endParaRPr lang="en-US" sz="1200" spc="150" dirty="0">
              <a:latin typeface="+mn-lt"/>
              <a:ea typeface="Lato Medium" panose="020F0502020204030203" pitchFamily="34" charset="0"/>
              <a:cs typeface="Lato Medium" panose="020F0502020204030203" pitchFamily="34" charset="0"/>
            </a:endParaRPr>
          </a:p>
        </p:txBody>
      </p:sp>
      <p:sp>
        <p:nvSpPr>
          <p:cNvPr id="30" name="Title 1">
            <a:extLst>
              <a:ext uri="{FF2B5EF4-FFF2-40B4-BE49-F238E27FC236}">
                <a16:creationId xmlns:a16="http://schemas.microsoft.com/office/drawing/2014/main" id="{88DA000D-D7B2-4EB1-A928-67FC359B5512}"/>
              </a:ext>
            </a:extLst>
          </p:cNvPr>
          <p:cNvSpPr>
            <a:spLocks noGrp="1"/>
          </p:cNvSpPr>
          <p:nvPr>
            <p:ph type="title"/>
          </p:nvPr>
        </p:nvSpPr>
        <p:spPr>
          <a:xfrm>
            <a:off x="575736" y="667236"/>
            <a:ext cx="4948255" cy="426445"/>
          </a:xfrm>
        </p:spPr>
        <p:txBody>
          <a:bodyPr>
            <a:noAutofit/>
          </a:bodyPr>
          <a:lstStyle/>
          <a:p>
            <a:r>
              <a:rPr lang="en-US" sz="2400" cap="small" dirty="0">
                <a:solidFill>
                  <a:srgbClr val="2C82B2"/>
                </a:solidFill>
                <a:latin typeface="Calibri Light" panose="020F0302020204030204" pitchFamily="34" charset="0"/>
                <a:cs typeface="Calibri Light" panose="020F0302020204030204" pitchFamily="34" charset="0"/>
              </a:rPr>
              <a:t>Company Overview</a:t>
            </a:r>
          </a:p>
        </p:txBody>
      </p:sp>
      <p:sp>
        <p:nvSpPr>
          <p:cNvPr id="31" name="Rectangle 30">
            <a:extLst>
              <a:ext uri="{FF2B5EF4-FFF2-40B4-BE49-F238E27FC236}">
                <a16:creationId xmlns:a16="http://schemas.microsoft.com/office/drawing/2014/main" id="{576EC6BE-8CD5-4F8F-A85A-C17D4EE28E23}"/>
              </a:ext>
            </a:extLst>
          </p:cNvPr>
          <p:cNvSpPr/>
          <p:nvPr/>
        </p:nvSpPr>
        <p:spPr>
          <a:xfrm flipV="1">
            <a:off x="0" y="1097576"/>
            <a:ext cx="2679032" cy="45719"/>
          </a:xfrm>
          <a:prstGeom prst="rect">
            <a:avLst/>
          </a:prstGeom>
          <a:solidFill>
            <a:srgbClr val="0D2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F32D58C-D0B1-4374-87F8-B10F99FBEFD4}"/>
              </a:ext>
            </a:extLst>
          </p:cNvPr>
          <p:cNvSpPr/>
          <p:nvPr/>
        </p:nvSpPr>
        <p:spPr>
          <a:xfrm>
            <a:off x="8731086" y="2058263"/>
            <a:ext cx="3654337" cy="1600438"/>
          </a:xfrm>
          <a:prstGeom prst="rect">
            <a:avLst/>
          </a:prstGeom>
        </p:spPr>
        <p:txBody>
          <a:bodyPr wrap="square">
            <a:spAutoFit/>
          </a:bodyPr>
          <a:lstStyle/>
          <a:p>
            <a:r>
              <a:rPr lang="en-US" sz="1400" b="1" u="sng" dirty="0">
                <a:cs typeface="Calibri Light" panose="020F0302020204030204" pitchFamily="34" charset="0"/>
              </a:rPr>
              <a:t>Capabilities:</a:t>
            </a:r>
          </a:p>
          <a:p>
            <a:pPr marL="285750" indent="-2857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Software Development &amp; Engineering</a:t>
            </a:r>
          </a:p>
          <a:p>
            <a:pPr marL="285750" indent="-2857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Systems Engineering</a:t>
            </a:r>
          </a:p>
          <a:p>
            <a:pPr marL="285750" indent="-2857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IT Architecture</a:t>
            </a:r>
          </a:p>
          <a:p>
            <a:pPr marL="285750" indent="-2857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All Source Analysis</a:t>
            </a:r>
          </a:p>
          <a:p>
            <a:pPr marL="285750" indent="-2857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Intelligence Analysis</a:t>
            </a:r>
          </a:p>
          <a:p>
            <a:pPr marL="285750" indent="-2857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Enterprise Data Systems</a:t>
            </a:r>
          </a:p>
          <a:p>
            <a:pPr marL="285750" indent="-285750">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Mobile Platform Development</a:t>
            </a:r>
          </a:p>
        </p:txBody>
      </p:sp>
      <p:sp>
        <p:nvSpPr>
          <p:cNvPr id="34" name="Rectangle 33">
            <a:extLst>
              <a:ext uri="{FF2B5EF4-FFF2-40B4-BE49-F238E27FC236}">
                <a16:creationId xmlns:a16="http://schemas.microsoft.com/office/drawing/2014/main" id="{8019D5FE-6EBA-4ACF-8B0C-C05CC05F7F86}"/>
              </a:ext>
            </a:extLst>
          </p:cNvPr>
          <p:cNvSpPr/>
          <p:nvPr/>
        </p:nvSpPr>
        <p:spPr>
          <a:xfrm>
            <a:off x="5919702" y="2100642"/>
            <a:ext cx="2694691" cy="1415772"/>
          </a:xfrm>
          <a:prstGeom prst="rect">
            <a:avLst/>
          </a:prstGeom>
        </p:spPr>
        <p:txBody>
          <a:bodyPr wrap="square">
            <a:spAutoFit/>
          </a:bodyPr>
          <a:lstStyle/>
          <a:p>
            <a:pPr lvl="0"/>
            <a:r>
              <a:rPr lang="en-US" sz="1400" b="1" u="sng" dirty="0">
                <a:solidFill>
                  <a:prstClr val="black"/>
                </a:solidFill>
                <a:cs typeface="Calibri Light" panose="020F0302020204030204" pitchFamily="34" charset="0"/>
              </a:rPr>
              <a:t>Solutions:</a:t>
            </a:r>
          </a:p>
          <a:p>
            <a:pPr marL="285750" lvl="0" indent="-285750">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Cyber Systems &amp; Solutions</a:t>
            </a:r>
          </a:p>
          <a:p>
            <a:pPr marL="285750" lvl="0" indent="-285750">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Mission IT</a:t>
            </a:r>
          </a:p>
          <a:p>
            <a:pPr marL="285750" lvl="0" indent="-285750">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Data Analytics</a:t>
            </a:r>
          </a:p>
          <a:p>
            <a:pPr marL="285750" lvl="0" indent="-285750">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Intelligence Analysis &amp; Operations</a:t>
            </a:r>
          </a:p>
          <a:p>
            <a:pPr marL="285750" lvl="0" indent="-285750">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Mission Systems</a:t>
            </a:r>
          </a:p>
          <a:p>
            <a:pPr marL="285750" lvl="0" indent="-285750">
              <a:buFont typeface="Arial" panose="020B0604020202020204" pitchFamily="34" charset="0"/>
              <a:buChar char="•"/>
            </a:pPr>
            <a:r>
              <a:rPr lang="en-US" sz="1200" dirty="0">
                <a:solidFill>
                  <a:prstClr val="black"/>
                </a:solidFill>
                <a:latin typeface="Calibri Light" panose="020F0302020204030204" pitchFamily="34" charset="0"/>
                <a:cs typeface="Calibri Light" panose="020F0302020204030204" pitchFamily="34" charset="0"/>
              </a:rPr>
              <a:t>Engineered Solutions</a:t>
            </a:r>
          </a:p>
        </p:txBody>
      </p:sp>
      <p:sp>
        <p:nvSpPr>
          <p:cNvPr id="36" name="Rectangle 35">
            <a:extLst>
              <a:ext uri="{FF2B5EF4-FFF2-40B4-BE49-F238E27FC236}">
                <a16:creationId xmlns:a16="http://schemas.microsoft.com/office/drawing/2014/main" id="{272C5E2F-CAD1-42DD-A178-123DE489BBD7}"/>
              </a:ext>
            </a:extLst>
          </p:cNvPr>
          <p:cNvSpPr/>
          <p:nvPr/>
        </p:nvSpPr>
        <p:spPr>
          <a:xfrm>
            <a:off x="5523991" y="2009854"/>
            <a:ext cx="6250193" cy="1700217"/>
          </a:xfrm>
          <a:prstGeom prst="rect">
            <a:avLst/>
          </a:prstGeom>
          <a:noFill/>
          <a:ln>
            <a:solidFill>
              <a:srgbClr val="0D25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213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3130E00FABE54E9D98D18ABBBAB5D1" ma:contentTypeVersion="11" ma:contentTypeDescription="Create a new document." ma:contentTypeScope="" ma:versionID="ee147623859c7304ac414b090f7173f1">
  <xsd:schema xmlns:xsd="http://www.w3.org/2001/XMLSchema" xmlns:xs="http://www.w3.org/2001/XMLSchema" xmlns:p="http://schemas.microsoft.com/office/2006/metadata/properties" xmlns:ns2="0459566e-8d52-48c5-91c5-2fb4f151f7d0" xmlns:ns3="eabbf4a3-a159-420e-a567-0d4b6988bce2" targetNamespace="http://schemas.microsoft.com/office/2006/metadata/properties" ma:root="true" ma:fieldsID="de21abe440da211db54becc256f9979a" ns2:_="" ns3:_="">
    <xsd:import namespace="0459566e-8d52-48c5-91c5-2fb4f151f7d0"/>
    <xsd:import namespace="eabbf4a3-a159-420e-a567-0d4b6988bce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59566e-8d52-48c5-91c5-2fb4f151f7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bbf4a3-a159-420e-a567-0d4b6988bce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C39061-9D73-4B0F-B710-3C293A3B0338}">
  <ds:schemaRefs>
    <ds:schemaRef ds:uri="http://purl.org/dc/terms/"/>
    <ds:schemaRef ds:uri="http://schemas.openxmlformats.org/package/2006/metadata/core-properties"/>
    <ds:schemaRef ds:uri="eabbf4a3-a159-420e-a567-0d4b6988bce2"/>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0459566e-8d52-48c5-91c5-2fb4f151f7d0"/>
    <ds:schemaRef ds:uri="http://www.w3.org/XML/1998/namespace"/>
  </ds:schemaRefs>
</ds:datastoreItem>
</file>

<file path=customXml/itemProps2.xml><?xml version="1.0" encoding="utf-8"?>
<ds:datastoreItem xmlns:ds="http://schemas.openxmlformats.org/officeDocument/2006/customXml" ds:itemID="{E52F3E0B-968F-4118-9013-AFB9112048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59566e-8d52-48c5-91c5-2fb4f151f7d0"/>
    <ds:schemaRef ds:uri="eabbf4a3-a159-420e-a567-0d4b6988bc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DD75EF-D87D-4D69-A998-D821CCBB7F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5053</TotalTime>
  <Words>719</Words>
  <Application>Microsoft Office PowerPoint</Application>
  <PresentationFormat>Widescreen</PresentationFormat>
  <Paragraphs>115</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Calibri Light </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Company Overview</vt:lpstr>
      <vt:lpstr>Industry Past Performance</vt:lpstr>
      <vt:lpstr>Government Customers</vt:lpstr>
      <vt:lpstr>Industry Partners*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Gonsalves</dc:creator>
  <cp:lastModifiedBy>Grace Czechowski</cp:lastModifiedBy>
  <cp:revision>56</cp:revision>
  <dcterms:created xsi:type="dcterms:W3CDTF">2019-03-14T19:50:11Z</dcterms:created>
  <dcterms:modified xsi:type="dcterms:W3CDTF">2021-10-21T14:26:54Z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0x0101000E3130E00FABE54E9D98D18ABBBAB5D1</vt:lpwstr>
  </property>
</Properties>
</file>