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7" d="100"/>
          <a:sy n="87" d="100"/>
        </p:scale>
        <p:origin x="28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86C90845-B138-4959-AD61-9084E8CCCE5D}" type="datetimeFigureOut">
              <a:rPr lang="en-US" smtClean="0"/>
              <a:t>5/19/2021</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F27362DD-FEEA-4EC7-8729-DFA861D7A2EC}" type="slidenum">
              <a:rPr lang="en-US" smtClean="0"/>
              <a:t>‹#›</a:t>
            </a:fld>
            <a:endParaRPr lang="en-US" dirty="0"/>
          </a:p>
        </p:txBody>
      </p:sp>
    </p:spTree>
    <p:extLst>
      <p:ext uri="{BB962C8B-B14F-4D97-AF65-F5344CB8AC3E}">
        <p14:creationId xmlns:p14="http://schemas.microsoft.com/office/powerpoint/2010/main" val="9970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C90845-B138-4959-AD61-9084E8CCCE5D}" type="datetimeFigureOut">
              <a:rPr lang="en-US" smtClean="0"/>
              <a:t>5/19/2021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27362DD-FEEA-4EC7-8729-DFA861D7A2EC}" type="slidenum">
              <a:rPr lang="en-US" smtClean="0"/>
              <a:t>‹#›</a:t>
            </a:fld>
            <a:endParaRPr lang="en-US" dirty="0"/>
          </a:p>
        </p:txBody>
      </p:sp>
    </p:spTree>
    <p:extLst>
      <p:ext uri="{BB962C8B-B14F-4D97-AF65-F5344CB8AC3E}">
        <p14:creationId xmlns:p14="http://schemas.microsoft.com/office/powerpoint/2010/main" val="354522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6C90845-B138-4959-AD61-9084E8CCCE5D}" type="datetimeFigureOut">
              <a:rPr lang="en-US" smtClean="0"/>
              <a:t>5/19/2021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27362DD-FEEA-4EC7-8729-DFA861D7A2EC}" type="slidenum">
              <a:rPr lang="en-US" smtClean="0"/>
              <a:t>‹#›</a:t>
            </a:fld>
            <a:endParaRPr lang="en-US" dirty="0"/>
          </a:p>
        </p:txBody>
      </p:sp>
    </p:spTree>
    <p:extLst>
      <p:ext uri="{BB962C8B-B14F-4D97-AF65-F5344CB8AC3E}">
        <p14:creationId xmlns:p14="http://schemas.microsoft.com/office/powerpoint/2010/main" val="188045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6C90845-B138-4959-AD61-9084E8CCCE5D}" type="datetimeFigureOut">
              <a:rPr lang="en-US" smtClean="0"/>
              <a:t>5/19/2021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27362DD-FEEA-4EC7-8729-DFA861D7A2EC}" type="slidenum">
              <a:rPr lang="en-US" smtClean="0"/>
              <a:t>‹#›</a:t>
            </a:fld>
            <a:endParaRPr lang="en-US" dirty="0"/>
          </a:p>
        </p:txBody>
      </p:sp>
    </p:spTree>
    <p:extLst>
      <p:ext uri="{BB962C8B-B14F-4D97-AF65-F5344CB8AC3E}">
        <p14:creationId xmlns:p14="http://schemas.microsoft.com/office/powerpoint/2010/main" val="3478493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90845-B138-4959-AD61-9084E8CCCE5D}" type="datetimeFigureOut">
              <a:rPr lang="en-US" smtClean="0"/>
              <a:t>5/19/2021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27362DD-FEEA-4EC7-8729-DFA861D7A2EC}" type="slidenum">
              <a:rPr lang="en-US" smtClean="0"/>
              <a:t>‹#›</a:t>
            </a:fld>
            <a:endParaRPr lang="en-US" dirty="0"/>
          </a:p>
        </p:txBody>
      </p:sp>
    </p:spTree>
    <p:extLst>
      <p:ext uri="{BB962C8B-B14F-4D97-AF65-F5344CB8AC3E}">
        <p14:creationId xmlns:p14="http://schemas.microsoft.com/office/powerpoint/2010/main" val="3428832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6C90845-B138-4959-AD61-9084E8CCCE5D}" type="datetimeFigureOut">
              <a:rPr lang="en-US" smtClean="0"/>
              <a:t>5/19/2021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7362DD-FEEA-4EC7-8729-DFA861D7A2EC}" type="slidenum">
              <a:rPr lang="en-US" smtClean="0"/>
              <a:t>‹#›</a:t>
            </a:fld>
            <a:endParaRPr lang="en-US" dirty="0"/>
          </a:p>
        </p:txBody>
      </p:sp>
    </p:spTree>
    <p:extLst>
      <p:ext uri="{BB962C8B-B14F-4D97-AF65-F5344CB8AC3E}">
        <p14:creationId xmlns:p14="http://schemas.microsoft.com/office/powerpoint/2010/main" val="3580561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6C90845-B138-4959-AD61-9084E8CCCE5D}" type="datetimeFigureOut">
              <a:rPr lang="en-US" smtClean="0"/>
              <a:t>5/19/2021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7362DD-FEEA-4EC7-8729-DFA861D7A2EC}" type="slidenum">
              <a:rPr lang="en-US" smtClean="0"/>
              <a:t>‹#›</a:t>
            </a:fld>
            <a:endParaRPr lang="en-US" dirty="0"/>
          </a:p>
        </p:txBody>
      </p:sp>
    </p:spTree>
    <p:extLst>
      <p:ext uri="{BB962C8B-B14F-4D97-AF65-F5344CB8AC3E}">
        <p14:creationId xmlns:p14="http://schemas.microsoft.com/office/powerpoint/2010/main" val="1168904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C90845-B138-4959-AD61-9084E8CCCE5D}" type="datetimeFigureOut">
              <a:rPr lang="en-US" smtClean="0"/>
              <a:t>5/19/2021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7362DD-FEEA-4EC7-8729-DFA861D7A2EC}" type="slidenum">
              <a:rPr lang="en-US" smtClean="0"/>
              <a:t>‹#›</a:t>
            </a:fld>
            <a:endParaRPr lang="en-US" dirty="0"/>
          </a:p>
        </p:txBody>
      </p:sp>
    </p:spTree>
    <p:extLst>
      <p:ext uri="{BB962C8B-B14F-4D97-AF65-F5344CB8AC3E}">
        <p14:creationId xmlns:p14="http://schemas.microsoft.com/office/powerpoint/2010/main" val="27901818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C90845-B138-4959-AD61-9084E8CCCE5D}" type="datetimeFigureOut">
              <a:rPr lang="en-US" smtClean="0"/>
              <a:t>5/19/2021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27362DD-FEEA-4EC7-8729-DFA861D7A2EC}" type="slidenum">
              <a:rPr lang="en-US" smtClean="0"/>
              <a:t>‹#›</a:t>
            </a:fld>
            <a:endParaRPr lang="en-US" dirty="0"/>
          </a:p>
        </p:txBody>
      </p:sp>
    </p:spTree>
    <p:extLst>
      <p:ext uri="{BB962C8B-B14F-4D97-AF65-F5344CB8AC3E}">
        <p14:creationId xmlns:p14="http://schemas.microsoft.com/office/powerpoint/2010/main" val="238944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C90845-B138-4959-AD61-9084E8CCCE5D}" type="datetimeFigureOut">
              <a:rPr lang="en-US" smtClean="0"/>
              <a:t>5/19/2021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7362DD-FEEA-4EC7-8729-DFA861D7A2EC}" type="slidenum">
              <a:rPr lang="en-US" smtClean="0"/>
              <a:t>‹#›</a:t>
            </a:fld>
            <a:endParaRPr lang="en-US" dirty="0"/>
          </a:p>
        </p:txBody>
      </p:sp>
    </p:spTree>
    <p:extLst>
      <p:ext uri="{BB962C8B-B14F-4D97-AF65-F5344CB8AC3E}">
        <p14:creationId xmlns:p14="http://schemas.microsoft.com/office/powerpoint/2010/main" val="1389478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90845-B138-4959-AD61-9084E8CCCE5D}" type="datetimeFigureOut">
              <a:rPr lang="en-US" smtClean="0"/>
              <a:t>5/19/2021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27362DD-FEEA-4EC7-8729-DFA861D7A2EC}" type="slidenum">
              <a:rPr lang="en-US" smtClean="0"/>
              <a:t>‹#›</a:t>
            </a:fld>
            <a:endParaRPr lang="en-US" dirty="0"/>
          </a:p>
        </p:txBody>
      </p:sp>
    </p:spTree>
    <p:extLst>
      <p:ext uri="{BB962C8B-B14F-4D97-AF65-F5344CB8AC3E}">
        <p14:creationId xmlns:p14="http://schemas.microsoft.com/office/powerpoint/2010/main" val="1410717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C90845-B138-4959-AD61-9084E8CCCE5D}" type="datetimeFigureOut">
              <a:rPr lang="en-US" smtClean="0"/>
              <a:t>5/19/2021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7362DD-FEEA-4EC7-8729-DFA861D7A2EC}" type="slidenum">
              <a:rPr lang="en-US" smtClean="0"/>
              <a:t>‹#›</a:t>
            </a:fld>
            <a:endParaRPr lang="en-US" dirty="0"/>
          </a:p>
        </p:txBody>
      </p:sp>
    </p:spTree>
    <p:extLst>
      <p:ext uri="{BB962C8B-B14F-4D97-AF65-F5344CB8AC3E}">
        <p14:creationId xmlns:p14="http://schemas.microsoft.com/office/powerpoint/2010/main" val="2459274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C90845-B138-4959-AD61-9084E8CCCE5D}" type="datetimeFigureOut">
              <a:rPr lang="en-US" smtClean="0"/>
              <a:t>5/19/2021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7362DD-FEEA-4EC7-8729-DFA861D7A2EC}" type="slidenum">
              <a:rPr lang="en-US" smtClean="0"/>
              <a:t>‹#›</a:t>
            </a:fld>
            <a:endParaRPr lang="en-US" dirty="0"/>
          </a:p>
        </p:txBody>
      </p:sp>
    </p:spTree>
    <p:extLst>
      <p:ext uri="{BB962C8B-B14F-4D97-AF65-F5344CB8AC3E}">
        <p14:creationId xmlns:p14="http://schemas.microsoft.com/office/powerpoint/2010/main" val="752140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C90845-B138-4959-AD61-9084E8CCCE5D}" type="datetimeFigureOut">
              <a:rPr lang="en-US" smtClean="0"/>
              <a:t>5/19/2021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7362DD-FEEA-4EC7-8729-DFA861D7A2EC}" type="slidenum">
              <a:rPr lang="en-US" smtClean="0"/>
              <a:t>‹#›</a:t>
            </a:fld>
            <a:endParaRPr lang="en-US" dirty="0"/>
          </a:p>
        </p:txBody>
      </p:sp>
    </p:spTree>
    <p:extLst>
      <p:ext uri="{BB962C8B-B14F-4D97-AF65-F5344CB8AC3E}">
        <p14:creationId xmlns:p14="http://schemas.microsoft.com/office/powerpoint/2010/main" val="2226424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C90845-B138-4959-AD61-9084E8CCCE5D}" type="datetimeFigureOut">
              <a:rPr lang="en-US" smtClean="0"/>
              <a:t>5/19/2021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27362DD-FEEA-4EC7-8729-DFA861D7A2EC}" type="slidenum">
              <a:rPr lang="en-US" smtClean="0"/>
              <a:t>‹#›</a:t>
            </a:fld>
            <a:endParaRPr lang="en-US" dirty="0"/>
          </a:p>
        </p:txBody>
      </p:sp>
    </p:spTree>
    <p:extLst>
      <p:ext uri="{BB962C8B-B14F-4D97-AF65-F5344CB8AC3E}">
        <p14:creationId xmlns:p14="http://schemas.microsoft.com/office/powerpoint/2010/main" val="831878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C90845-B138-4959-AD61-9084E8CCCE5D}" type="datetimeFigureOut">
              <a:rPr lang="en-US" smtClean="0"/>
              <a:t>5/19/2021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27362DD-FEEA-4EC7-8729-DFA861D7A2EC}" type="slidenum">
              <a:rPr lang="en-US" smtClean="0"/>
              <a:t>‹#›</a:t>
            </a:fld>
            <a:endParaRPr lang="en-US" dirty="0"/>
          </a:p>
        </p:txBody>
      </p:sp>
    </p:spTree>
    <p:extLst>
      <p:ext uri="{BB962C8B-B14F-4D97-AF65-F5344CB8AC3E}">
        <p14:creationId xmlns:p14="http://schemas.microsoft.com/office/powerpoint/2010/main" val="1669531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C90845-B138-4959-AD61-9084E8CCCE5D}" type="datetimeFigureOut">
              <a:rPr lang="en-US" smtClean="0"/>
              <a:t>5/19/2021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27362DD-FEEA-4EC7-8729-DFA861D7A2EC}" type="slidenum">
              <a:rPr lang="en-US" smtClean="0"/>
              <a:t>‹#›</a:t>
            </a:fld>
            <a:endParaRPr lang="en-US" dirty="0"/>
          </a:p>
        </p:txBody>
      </p:sp>
    </p:spTree>
    <p:extLst>
      <p:ext uri="{BB962C8B-B14F-4D97-AF65-F5344CB8AC3E}">
        <p14:creationId xmlns:p14="http://schemas.microsoft.com/office/powerpoint/2010/main" val="328156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6C90845-B138-4959-AD61-9084E8CCCE5D}" type="datetimeFigureOut">
              <a:rPr lang="en-US" smtClean="0"/>
              <a:t>5/19/2021</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27362DD-FEEA-4EC7-8729-DFA861D7A2EC}" type="slidenum">
              <a:rPr lang="en-US" smtClean="0"/>
              <a:t>‹#›</a:t>
            </a:fld>
            <a:endParaRPr lang="en-US" dirty="0"/>
          </a:p>
        </p:txBody>
      </p:sp>
    </p:spTree>
    <p:extLst>
      <p:ext uri="{BB962C8B-B14F-4D97-AF65-F5344CB8AC3E}">
        <p14:creationId xmlns:p14="http://schemas.microsoft.com/office/powerpoint/2010/main" val="302010721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eeihr.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E3D56-FFF1-40EE-90FB-08AC5499BB7C}"/>
              </a:ext>
            </a:extLst>
          </p:cNvPr>
          <p:cNvSpPr>
            <a:spLocks noGrp="1"/>
          </p:cNvSpPr>
          <p:nvPr>
            <p:ph type="ctrTitle"/>
          </p:nvPr>
        </p:nvSpPr>
        <p:spPr>
          <a:xfrm>
            <a:off x="1848465" y="3298722"/>
            <a:ext cx="8495070" cy="904005"/>
          </a:xfrm>
        </p:spPr>
        <p:txBody>
          <a:bodyPr anchor="b">
            <a:normAutofit fontScale="90000"/>
          </a:bodyPr>
          <a:lstStyle/>
          <a:p>
            <a:r>
              <a:rPr lang="en-US" dirty="0">
                <a:solidFill>
                  <a:srgbClr val="FFFFFF"/>
                </a:solidFill>
              </a:rPr>
              <a:t>Temporary Solutions Inc.</a:t>
            </a:r>
          </a:p>
        </p:txBody>
      </p:sp>
      <p:sp>
        <p:nvSpPr>
          <p:cNvPr id="3" name="Subtitle 2">
            <a:extLst>
              <a:ext uri="{FF2B5EF4-FFF2-40B4-BE49-F238E27FC236}">
                <a16:creationId xmlns:a16="http://schemas.microsoft.com/office/drawing/2014/main" id="{0213FF23-503B-4FE1-AB89-955212D16BC5}"/>
              </a:ext>
            </a:extLst>
          </p:cNvPr>
          <p:cNvSpPr>
            <a:spLocks noGrp="1"/>
          </p:cNvSpPr>
          <p:nvPr>
            <p:ph type="subTitle" idx="1"/>
          </p:nvPr>
        </p:nvSpPr>
        <p:spPr>
          <a:xfrm>
            <a:off x="1848465" y="4415247"/>
            <a:ext cx="8495070" cy="1052620"/>
          </a:xfrm>
        </p:spPr>
        <p:txBody>
          <a:bodyPr>
            <a:normAutofit/>
          </a:bodyPr>
          <a:lstStyle/>
          <a:p>
            <a:r>
              <a:rPr lang="en-US" dirty="0">
                <a:solidFill>
                  <a:srgbClr val="FFFFFF"/>
                </a:solidFill>
              </a:rPr>
              <a:t>10550 Linden Lake Plaza # 200 Manassas, VA. 20109</a:t>
            </a:r>
          </a:p>
          <a:p>
            <a:r>
              <a:rPr lang="en-US" dirty="0">
                <a:solidFill>
                  <a:srgbClr val="FFFFFF"/>
                </a:solidFill>
              </a:rPr>
              <a:t>(703) 361-2220</a:t>
            </a:r>
          </a:p>
        </p:txBody>
      </p:sp>
      <p:pic>
        <p:nvPicPr>
          <p:cNvPr id="1026" name="Picture 2" descr="EEI-logo">
            <a:extLst>
              <a:ext uri="{FF2B5EF4-FFF2-40B4-BE49-F238E27FC236}">
                <a16:creationId xmlns:a16="http://schemas.microsoft.com/office/drawing/2014/main" id="{91BC15D7-8436-4FE3-8902-5B6CA34B486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08264" y="1390133"/>
            <a:ext cx="1156941" cy="1156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860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E3D56-FFF1-40EE-90FB-08AC5499BB7C}"/>
              </a:ext>
            </a:extLst>
          </p:cNvPr>
          <p:cNvSpPr>
            <a:spLocks noGrp="1"/>
          </p:cNvSpPr>
          <p:nvPr>
            <p:ph type="ctrTitle"/>
          </p:nvPr>
        </p:nvSpPr>
        <p:spPr>
          <a:xfrm>
            <a:off x="1848465" y="2847703"/>
            <a:ext cx="8495070" cy="1267097"/>
          </a:xfrm>
        </p:spPr>
        <p:txBody>
          <a:bodyPr anchor="b">
            <a:normAutofit/>
          </a:bodyPr>
          <a:lstStyle/>
          <a:p>
            <a:r>
              <a:rPr lang="en-US" dirty="0">
                <a:solidFill>
                  <a:srgbClr val="FFFFFF"/>
                </a:solidFill>
              </a:rPr>
              <a:t>Temporary Solutions Inc.</a:t>
            </a:r>
          </a:p>
        </p:txBody>
      </p:sp>
      <p:sp>
        <p:nvSpPr>
          <p:cNvPr id="3" name="Subtitle 2">
            <a:extLst>
              <a:ext uri="{FF2B5EF4-FFF2-40B4-BE49-F238E27FC236}">
                <a16:creationId xmlns:a16="http://schemas.microsoft.com/office/drawing/2014/main" id="{0213FF23-503B-4FE1-AB89-955212D16BC5}"/>
              </a:ext>
            </a:extLst>
          </p:cNvPr>
          <p:cNvSpPr>
            <a:spLocks noGrp="1"/>
          </p:cNvSpPr>
          <p:nvPr>
            <p:ph type="subTitle" idx="1"/>
          </p:nvPr>
        </p:nvSpPr>
        <p:spPr>
          <a:xfrm>
            <a:off x="1848465" y="4415429"/>
            <a:ext cx="8495070" cy="1747427"/>
          </a:xfrm>
        </p:spPr>
        <p:txBody>
          <a:bodyPr>
            <a:normAutofit fontScale="92500" lnSpcReduction="20000"/>
          </a:bodyPr>
          <a:lstStyle/>
          <a:p>
            <a:pPr algn="l" rtl="0" fontAlgn="base"/>
            <a:r>
              <a:rPr lang="en-US" sz="1800" b="0" i="0" dirty="0">
                <a:solidFill>
                  <a:schemeClr val="bg2"/>
                </a:solidFill>
                <a:effectLst/>
                <a:latin typeface="Calibri" panose="020F0502020204030204" pitchFamily="34" charset="0"/>
              </a:rPr>
              <a:t>Since 1980, Temporary Solutions, Inc. has been committed to sourcing and hiring the best talent for your company, including contingent workforce, temp-to-hire, and direct hire at all levels. </a:t>
            </a:r>
            <a:endParaRPr lang="en-US" b="0" i="0" dirty="0">
              <a:solidFill>
                <a:schemeClr val="bg2"/>
              </a:solidFill>
              <a:effectLst/>
              <a:latin typeface="Segoe UI" panose="020B0502040204020203" pitchFamily="34" charset="0"/>
            </a:endParaRPr>
          </a:p>
          <a:p>
            <a:pPr algn="l" rtl="0" fontAlgn="base"/>
            <a:r>
              <a:rPr lang="en-US" sz="1800" b="0" i="0" dirty="0">
                <a:solidFill>
                  <a:schemeClr val="bg2"/>
                </a:solidFill>
                <a:effectLst/>
                <a:latin typeface="Calibri" panose="020F0502020204030204" pitchFamily="34" charset="0"/>
              </a:rPr>
              <a:t>We source talent to ensure your organization meets its goals for long-term growth and success. We can provide anything from pre-screened candidates for your just-in-time staffing needs to a dedicated recruiter to create customized candidate specifications to build your company's talent pipeline. </a:t>
            </a:r>
            <a:endParaRPr lang="en-US" b="0" i="0" dirty="0">
              <a:solidFill>
                <a:schemeClr val="bg2"/>
              </a:solidFill>
              <a:effectLst/>
              <a:latin typeface="Segoe UI" panose="020B0502040204020203" pitchFamily="34" charset="0"/>
            </a:endParaRPr>
          </a:p>
        </p:txBody>
      </p:sp>
      <p:pic>
        <p:nvPicPr>
          <p:cNvPr id="1026" name="Picture 2" descr="EEI-logo">
            <a:extLst>
              <a:ext uri="{FF2B5EF4-FFF2-40B4-BE49-F238E27FC236}">
                <a16:creationId xmlns:a16="http://schemas.microsoft.com/office/drawing/2014/main" id="{91BC15D7-8436-4FE3-8902-5B6CA34B486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08264" y="1390133"/>
            <a:ext cx="1156941" cy="1156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649076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E3D56-FFF1-40EE-90FB-08AC5499BB7C}"/>
              </a:ext>
            </a:extLst>
          </p:cNvPr>
          <p:cNvSpPr>
            <a:spLocks noGrp="1"/>
          </p:cNvSpPr>
          <p:nvPr>
            <p:ph type="ctrTitle"/>
          </p:nvPr>
        </p:nvSpPr>
        <p:spPr>
          <a:xfrm>
            <a:off x="1848465" y="2442572"/>
            <a:ext cx="8495070" cy="1156941"/>
          </a:xfrm>
        </p:spPr>
        <p:txBody>
          <a:bodyPr anchor="b">
            <a:normAutofit fontScale="90000"/>
          </a:bodyPr>
          <a:lstStyle/>
          <a:p>
            <a:r>
              <a:rPr lang="en-US" sz="4900" dirty="0">
                <a:solidFill>
                  <a:srgbClr val="FFFFFF"/>
                </a:solidFill>
              </a:rPr>
              <a:t>Employment</a:t>
            </a:r>
            <a:r>
              <a:rPr lang="en-US" dirty="0">
                <a:solidFill>
                  <a:srgbClr val="FFFFFF"/>
                </a:solidFill>
              </a:rPr>
              <a:t> Enterprises, Inc.</a:t>
            </a:r>
          </a:p>
        </p:txBody>
      </p:sp>
      <p:sp>
        <p:nvSpPr>
          <p:cNvPr id="3" name="Subtitle 2">
            <a:extLst>
              <a:ext uri="{FF2B5EF4-FFF2-40B4-BE49-F238E27FC236}">
                <a16:creationId xmlns:a16="http://schemas.microsoft.com/office/drawing/2014/main" id="{0213FF23-503B-4FE1-AB89-955212D16BC5}"/>
              </a:ext>
            </a:extLst>
          </p:cNvPr>
          <p:cNvSpPr>
            <a:spLocks noGrp="1"/>
          </p:cNvSpPr>
          <p:nvPr>
            <p:ph type="subTitle" idx="1"/>
          </p:nvPr>
        </p:nvSpPr>
        <p:spPr>
          <a:xfrm>
            <a:off x="1848465" y="3966073"/>
            <a:ext cx="8495070" cy="1972019"/>
          </a:xfrm>
        </p:spPr>
        <p:txBody>
          <a:bodyPr>
            <a:normAutofit fontScale="92500" lnSpcReduction="10000"/>
          </a:bodyPr>
          <a:lstStyle/>
          <a:p>
            <a:pPr algn="l" rtl="0" fontAlgn="base"/>
            <a:r>
              <a:rPr lang="en-US" sz="1800" b="0" i="0" dirty="0">
                <a:solidFill>
                  <a:schemeClr val="bg1"/>
                </a:solidFill>
                <a:effectLst/>
                <a:latin typeface="MinionPro-Regular"/>
              </a:rPr>
              <a:t>Employment Enterprises, Inc. is the parent company to Temporary Solutions, Inc., our staffing and recruiting division, and Checks and Balances, Inc., our national employer of record division. Temporary Solutions, Inc. was established in 1980 as a temporary placement service. Since our inception, we have provided workforce solutions to a wide variety of clients throughout the Washington metropolitan area—varying in size from small boutique organizations to Fortune 500 companies and encompassing local and state government entities as well as private firms and organizations. </a:t>
            </a:r>
            <a:endParaRPr lang="en-US" b="0" i="0" dirty="0">
              <a:solidFill>
                <a:schemeClr val="bg1"/>
              </a:solidFill>
              <a:effectLst/>
              <a:latin typeface="Segoe UI" panose="020B0502040204020203" pitchFamily="34" charset="0"/>
            </a:endParaRPr>
          </a:p>
        </p:txBody>
      </p:sp>
      <p:pic>
        <p:nvPicPr>
          <p:cNvPr id="1026" name="Picture 2" descr="EEI-logo">
            <a:extLst>
              <a:ext uri="{FF2B5EF4-FFF2-40B4-BE49-F238E27FC236}">
                <a16:creationId xmlns:a16="http://schemas.microsoft.com/office/drawing/2014/main" id="{91BC15D7-8436-4FE3-8902-5B6CA34B486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08264" y="1390133"/>
            <a:ext cx="1156941" cy="1156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9111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E3D56-FFF1-40EE-90FB-08AC5499BB7C}"/>
              </a:ext>
            </a:extLst>
          </p:cNvPr>
          <p:cNvSpPr>
            <a:spLocks noGrp="1"/>
          </p:cNvSpPr>
          <p:nvPr>
            <p:ph type="ctrTitle"/>
          </p:nvPr>
        </p:nvSpPr>
        <p:spPr>
          <a:xfrm>
            <a:off x="1848465" y="2847703"/>
            <a:ext cx="8495070" cy="1267097"/>
          </a:xfrm>
        </p:spPr>
        <p:txBody>
          <a:bodyPr anchor="b">
            <a:normAutofit/>
          </a:bodyPr>
          <a:lstStyle/>
          <a:p>
            <a:r>
              <a:rPr lang="en-US" dirty="0">
                <a:solidFill>
                  <a:srgbClr val="FFFFFF"/>
                </a:solidFill>
              </a:rPr>
              <a:t>Temporary Solutions Inc.</a:t>
            </a:r>
          </a:p>
        </p:txBody>
      </p:sp>
      <p:sp>
        <p:nvSpPr>
          <p:cNvPr id="3" name="Subtitle 2">
            <a:extLst>
              <a:ext uri="{FF2B5EF4-FFF2-40B4-BE49-F238E27FC236}">
                <a16:creationId xmlns:a16="http://schemas.microsoft.com/office/drawing/2014/main" id="{0213FF23-503B-4FE1-AB89-955212D16BC5}"/>
              </a:ext>
            </a:extLst>
          </p:cNvPr>
          <p:cNvSpPr>
            <a:spLocks noGrp="1"/>
          </p:cNvSpPr>
          <p:nvPr>
            <p:ph type="subTitle" idx="1"/>
          </p:nvPr>
        </p:nvSpPr>
        <p:spPr>
          <a:xfrm>
            <a:off x="1848465" y="4415429"/>
            <a:ext cx="8495070" cy="1747427"/>
          </a:xfrm>
        </p:spPr>
        <p:txBody>
          <a:bodyPr>
            <a:normAutofit/>
          </a:bodyPr>
          <a:lstStyle/>
          <a:p>
            <a:pPr algn="l" rtl="0" fontAlgn="base"/>
            <a:r>
              <a:rPr lang="en-US" sz="1800" b="0" i="0" dirty="0">
                <a:solidFill>
                  <a:schemeClr val="bg1"/>
                </a:solidFill>
                <a:effectLst/>
                <a:latin typeface="Calibri" panose="020F0502020204030204" pitchFamily="34" charset="0"/>
              </a:rPr>
              <a:t>Types of Employment with TSI</a:t>
            </a:r>
          </a:p>
          <a:p>
            <a:pPr algn="l" rtl="0" fontAlgn="base"/>
            <a:r>
              <a:rPr lang="en-US" dirty="0">
                <a:solidFill>
                  <a:schemeClr val="bg1"/>
                </a:solidFill>
                <a:latin typeface="Calibri" panose="020F0502020204030204" pitchFamily="34" charset="0"/>
              </a:rPr>
              <a:t>ꓸ Temp- to - Hire</a:t>
            </a:r>
          </a:p>
          <a:p>
            <a:pPr algn="l" rtl="0" fontAlgn="base"/>
            <a:r>
              <a:rPr lang="en-US" dirty="0">
                <a:solidFill>
                  <a:schemeClr val="bg1"/>
                </a:solidFill>
                <a:latin typeface="Calibri" panose="020F0502020204030204" pitchFamily="34" charset="0"/>
              </a:rPr>
              <a:t>ꓸ Direct Hires  at all levels</a:t>
            </a:r>
          </a:p>
          <a:p>
            <a:pPr algn="l" rtl="0" fontAlgn="base"/>
            <a:r>
              <a:rPr lang="en-US" dirty="0">
                <a:solidFill>
                  <a:schemeClr val="bg1"/>
                </a:solidFill>
                <a:latin typeface="Calibri" panose="020F0502020204030204" pitchFamily="34" charset="0"/>
              </a:rPr>
              <a:t>. Temporary</a:t>
            </a:r>
          </a:p>
          <a:p>
            <a:pPr algn="l" rtl="0" fontAlgn="base"/>
            <a:endParaRPr lang="en-US" b="0" i="0" dirty="0">
              <a:solidFill>
                <a:schemeClr val="bg1"/>
              </a:solidFill>
              <a:effectLst/>
              <a:latin typeface="Calibri" panose="020F0502020204030204" pitchFamily="34" charset="0"/>
            </a:endParaRPr>
          </a:p>
        </p:txBody>
      </p:sp>
      <p:pic>
        <p:nvPicPr>
          <p:cNvPr id="1026" name="Picture 2" descr="EEI-logo">
            <a:extLst>
              <a:ext uri="{FF2B5EF4-FFF2-40B4-BE49-F238E27FC236}">
                <a16:creationId xmlns:a16="http://schemas.microsoft.com/office/drawing/2014/main" id="{91BC15D7-8436-4FE3-8902-5B6CA34B486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08264" y="1390133"/>
            <a:ext cx="1156941" cy="1156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31352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E3D56-FFF1-40EE-90FB-08AC5499BB7C}"/>
              </a:ext>
            </a:extLst>
          </p:cNvPr>
          <p:cNvSpPr>
            <a:spLocks noGrp="1"/>
          </p:cNvSpPr>
          <p:nvPr>
            <p:ph type="ctrTitle"/>
          </p:nvPr>
        </p:nvSpPr>
        <p:spPr>
          <a:xfrm>
            <a:off x="1848465" y="2467608"/>
            <a:ext cx="8495070" cy="771351"/>
          </a:xfrm>
        </p:spPr>
        <p:txBody>
          <a:bodyPr anchor="b">
            <a:normAutofit fontScale="90000"/>
          </a:bodyPr>
          <a:lstStyle/>
          <a:p>
            <a:r>
              <a:rPr lang="en-US" dirty="0">
                <a:solidFill>
                  <a:srgbClr val="FFFFFF"/>
                </a:solidFill>
              </a:rPr>
              <a:t>Temporary Solutions Inc.</a:t>
            </a:r>
          </a:p>
        </p:txBody>
      </p:sp>
      <p:sp>
        <p:nvSpPr>
          <p:cNvPr id="3" name="Subtitle 2">
            <a:extLst>
              <a:ext uri="{FF2B5EF4-FFF2-40B4-BE49-F238E27FC236}">
                <a16:creationId xmlns:a16="http://schemas.microsoft.com/office/drawing/2014/main" id="{0213FF23-503B-4FE1-AB89-955212D16BC5}"/>
              </a:ext>
            </a:extLst>
          </p:cNvPr>
          <p:cNvSpPr>
            <a:spLocks noGrp="1"/>
          </p:cNvSpPr>
          <p:nvPr>
            <p:ph type="subTitle" idx="1"/>
          </p:nvPr>
        </p:nvSpPr>
        <p:spPr>
          <a:xfrm>
            <a:off x="1890164" y="3429001"/>
            <a:ext cx="8495070" cy="2806546"/>
          </a:xfrm>
        </p:spPr>
        <p:txBody>
          <a:bodyPr>
            <a:normAutofit/>
          </a:bodyPr>
          <a:lstStyle/>
          <a:p>
            <a:pPr algn="l" rtl="0" fontAlgn="base"/>
            <a:r>
              <a:rPr lang="en-US" sz="1400" b="0" i="0" dirty="0">
                <a:solidFill>
                  <a:schemeClr val="bg1"/>
                </a:solidFill>
                <a:effectLst/>
                <a:latin typeface="Calibri" panose="020F0502020204030204" pitchFamily="34" charset="0"/>
              </a:rPr>
              <a:t>Employment Opportunities:</a:t>
            </a:r>
          </a:p>
          <a:p>
            <a:pPr algn="l" rtl="0" fontAlgn="base"/>
            <a:r>
              <a:rPr lang="en-US" sz="1400" dirty="0">
                <a:solidFill>
                  <a:schemeClr val="bg1"/>
                </a:solidFill>
                <a:latin typeface="Calibri" panose="020F0502020204030204" pitchFamily="34" charset="0"/>
              </a:rPr>
              <a:t>. Residential Counselors- Entry Level</a:t>
            </a:r>
          </a:p>
          <a:p>
            <a:pPr algn="l" rtl="0" fontAlgn="base"/>
            <a:r>
              <a:rPr lang="en-US" sz="1400" dirty="0">
                <a:solidFill>
                  <a:schemeClr val="bg1"/>
                </a:solidFill>
                <a:latin typeface="Calibri" panose="020F0502020204030204" pitchFamily="34" charset="0"/>
              </a:rPr>
              <a:t>. Accounting analyst</a:t>
            </a:r>
          </a:p>
          <a:p>
            <a:pPr algn="l" rtl="0" fontAlgn="base"/>
            <a:r>
              <a:rPr lang="en-US" dirty="0">
                <a:solidFill>
                  <a:schemeClr val="bg1"/>
                </a:solidFill>
                <a:latin typeface="Calibri" panose="020F0502020204030204" pitchFamily="34" charset="0"/>
              </a:rPr>
              <a:t>. </a:t>
            </a:r>
            <a:r>
              <a:rPr lang="en-US" sz="1400" dirty="0">
                <a:solidFill>
                  <a:schemeClr val="bg1"/>
                </a:solidFill>
                <a:latin typeface="Calibri" panose="020F0502020204030204" pitchFamily="34" charset="0"/>
              </a:rPr>
              <a:t>Creative Professionals-Graphic Designers, copywriters</a:t>
            </a:r>
          </a:p>
          <a:p>
            <a:pPr algn="l" rtl="0" fontAlgn="base"/>
            <a:r>
              <a:rPr lang="en-US" sz="1400" dirty="0">
                <a:solidFill>
                  <a:schemeClr val="bg1"/>
                </a:solidFill>
                <a:latin typeface="Calibri" panose="020F0502020204030204" pitchFamily="34" charset="0"/>
              </a:rPr>
              <a:t>. Human resources manager</a:t>
            </a:r>
          </a:p>
          <a:p>
            <a:pPr algn="l" rtl="0" fontAlgn="base"/>
            <a:r>
              <a:rPr lang="en-US" sz="1400" dirty="0">
                <a:solidFill>
                  <a:schemeClr val="bg1"/>
                </a:solidFill>
                <a:latin typeface="Calibri" panose="020F0502020204030204" pitchFamily="34" charset="0"/>
              </a:rPr>
              <a:t>. Mortgage / lending Positions</a:t>
            </a:r>
          </a:p>
          <a:p>
            <a:pPr algn="l" rtl="0" fontAlgn="base"/>
            <a:r>
              <a:rPr lang="en-US" sz="1400" dirty="0">
                <a:solidFill>
                  <a:schemeClr val="bg1"/>
                </a:solidFill>
                <a:latin typeface="Calibri" panose="020F0502020204030204" pitchFamily="34" charset="0"/>
              </a:rPr>
              <a:t>. Project Managers</a:t>
            </a:r>
          </a:p>
          <a:p>
            <a:pPr algn="l" rtl="0" fontAlgn="base"/>
            <a:r>
              <a:rPr lang="en-US" sz="1400" dirty="0">
                <a:solidFill>
                  <a:schemeClr val="bg1"/>
                </a:solidFill>
                <a:latin typeface="Calibri" panose="020F0502020204030204" pitchFamily="34" charset="0"/>
              </a:rPr>
              <a:t>. Sales professionals</a:t>
            </a:r>
          </a:p>
          <a:p>
            <a:pPr algn="l" rtl="0" fontAlgn="base"/>
            <a:endParaRPr lang="en-US" sz="1400" dirty="0">
              <a:solidFill>
                <a:schemeClr val="bg1"/>
              </a:solidFill>
              <a:latin typeface="Calibri" panose="020F0502020204030204" pitchFamily="34" charset="0"/>
            </a:endParaRPr>
          </a:p>
          <a:p>
            <a:pPr algn="l" rtl="0" fontAlgn="base"/>
            <a:endParaRPr lang="en-US" sz="1400" dirty="0">
              <a:solidFill>
                <a:schemeClr val="bg1"/>
              </a:solidFill>
              <a:latin typeface="Calibri" panose="020F0502020204030204" pitchFamily="34" charset="0"/>
            </a:endParaRPr>
          </a:p>
          <a:p>
            <a:pPr algn="l" rtl="0" fontAlgn="base"/>
            <a:endParaRPr lang="en-US" b="0" i="0" dirty="0">
              <a:solidFill>
                <a:schemeClr val="bg1"/>
              </a:solidFill>
              <a:effectLst/>
              <a:latin typeface="Calibri" panose="020F0502020204030204" pitchFamily="34" charset="0"/>
            </a:endParaRPr>
          </a:p>
        </p:txBody>
      </p:sp>
      <p:pic>
        <p:nvPicPr>
          <p:cNvPr id="1026" name="Picture 2" descr="EEI-logo">
            <a:extLst>
              <a:ext uri="{FF2B5EF4-FFF2-40B4-BE49-F238E27FC236}">
                <a16:creationId xmlns:a16="http://schemas.microsoft.com/office/drawing/2014/main" id="{91BC15D7-8436-4FE3-8902-5B6CA34B486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508264" y="881349"/>
            <a:ext cx="1156941" cy="1200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416945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E3D56-FFF1-40EE-90FB-08AC5499BB7C}"/>
              </a:ext>
            </a:extLst>
          </p:cNvPr>
          <p:cNvSpPr>
            <a:spLocks noGrp="1"/>
          </p:cNvSpPr>
          <p:nvPr>
            <p:ph type="ctrTitle"/>
          </p:nvPr>
        </p:nvSpPr>
        <p:spPr>
          <a:xfrm>
            <a:off x="1848465" y="2467608"/>
            <a:ext cx="8495070" cy="771351"/>
          </a:xfrm>
        </p:spPr>
        <p:txBody>
          <a:bodyPr anchor="b">
            <a:normAutofit fontScale="90000"/>
          </a:bodyPr>
          <a:lstStyle/>
          <a:p>
            <a:r>
              <a:rPr lang="en-US" dirty="0">
                <a:solidFill>
                  <a:srgbClr val="FFFFFF"/>
                </a:solidFill>
              </a:rPr>
              <a:t>Temporary Solutions Inc.</a:t>
            </a:r>
          </a:p>
        </p:txBody>
      </p:sp>
      <p:sp>
        <p:nvSpPr>
          <p:cNvPr id="3" name="Subtitle 2">
            <a:extLst>
              <a:ext uri="{FF2B5EF4-FFF2-40B4-BE49-F238E27FC236}">
                <a16:creationId xmlns:a16="http://schemas.microsoft.com/office/drawing/2014/main" id="{0213FF23-503B-4FE1-AB89-955212D16BC5}"/>
              </a:ext>
            </a:extLst>
          </p:cNvPr>
          <p:cNvSpPr>
            <a:spLocks noGrp="1"/>
          </p:cNvSpPr>
          <p:nvPr>
            <p:ph type="subTitle" idx="1"/>
          </p:nvPr>
        </p:nvSpPr>
        <p:spPr>
          <a:xfrm>
            <a:off x="1890164" y="3429001"/>
            <a:ext cx="8495070" cy="1231134"/>
          </a:xfrm>
        </p:spPr>
        <p:txBody>
          <a:bodyPr>
            <a:normAutofit/>
          </a:bodyPr>
          <a:lstStyle/>
          <a:p>
            <a:pPr algn="l" rtl="0" fontAlgn="base"/>
            <a:r>
              <a:rPr lang="en-US" sz="2000" b="0" i="0" dirty="0">
                <a:solidFill>
                  <a:schemeClr val="bg1"/>
                </a:solidFill>
                <a:effectLst/>
                <a:latin typeface="Calibri" panose="020F0502020204030204" pitchFamily="34" charset="0"/>
              </a:rPr>
              <a:t>We Have 50 plus positions available. </a:t>
            </a:r>
            <a:r>
              <a:rPr lang="en-US" sz="2000" dirty="0">
                <a:solidFill>
                  <a:schemeClr val="bg1"/>
                </a:solidFill>
                <a:latin typeface="Calibri" panose="020F0502020204030204" pitchFamily="34" charset="0"/>
              </a:rPr>
              <a:t>If you don’t see what you are looking for you can contact us @ 703-361-3222 or @ </a:t>
            </a:r>
            <a:r>
              <a:rPr lang="en-US" sz="2000" dirty="0">
                <a:solidFill>
                  <a:schemeClr val="bg1"/>
                </a:solidFill>
                <a:latin typeface="Calibri" panose="020F0502020204030204" pitchFamily="34" charset="0"/>
                <a:hlinkClick r:id="rId2">
                  <a:extLst>
                    <a:ext uri="{A12FA001-AC4F-418D-AE19-62706E023703}">
                      <ahyp:hlinkClr xmlns:ahyp="http://schemas.microsoft.com/office/drawing/2018/hyperlinkcolor" val="tx"/>
                    </a:ext>
                  </a:extLst>
                </a:hlinkClick>
              </a:rPr>
              <a:t>www.eeihr.com</a:t>
            </a:r>
            <a:endParaRPr lang="en-US" sz="2000" dirty="0">
              <a:solidFill>
                <a:schemeClr val="bg1"/>
              </a:solidFill>
              <a:latin typeface="Calibri" panose="020F0502020204030204" pitchFamily="34" charset="0"/>
            </a:endParaRPr>
          </a:p>
          <a:p>
            <a:pPr algn="l" rtl="0" fontAlgn="base"/>
            <a:r>
              <a:rPr lang="en-US" sz="2000" dirty="0">
                <a:solidFill>
                  <a:schemeClr val="bg1"/>
                </a:solidFill>
                <a:latin typeface="Calibri" panose="020F0502020204030204" pitchFamily="34" charset="0"/>
              </a:rPr>
              <a:t>We have filled positions that range from Receptionist to COO’s</a:t>
            </a:r>
          </a:p>
          <a:p>
            <a:pPr algn="l" rtl="0" fontAlgn="base"/>
            <a:endParaRPr lang="en-US" sz="1400" dirty="0">
              <a:solidFill>
                <a:schemeClr val="bg1"/>
              </a:solidFill>
              <a:latin typeface="Calibri" panose="020F0502020204030204" pitchFamily="34" charset="0"/>
            </a:endParaRPr>
          </a:p>
          <a:p>
            <a:pPr algn="l" rtl="0" fontAlgn="base"/>
            <a:endParaRPr lang="en-US" sz="1400" dirty="0">
              <a:solidFill>
                <a:schemeClr val="bg1"/>
              </a:solidFill>
              <a:latin typeface="Calibri" panose="020F0502020204030204" pitchFamily="34" charset="0"/>
            </a:endParaRPr>
          </a:p>
          <a:p>
            <a:pPr algn="l" rtl="0" fontAlgn="base"/>
            <a:endParaRPr lang="en-US" b="0" i="0" dirty="0">
              <a:solidFill>
                <a:schemeClr val="bg1"/>
              </a:solidFill>
              <a:effectLst/>
              <a:latin typeface="Calibri" panose="020F0502020204030204" pitchFamily="34" charset="0"/>
            </a:endParaRPr>
          </a:p>
        </p:txBody>
      </p:sp>
      <p:pic>
        <p:nvPicPr>
          <p:cNvPr id="1026" name="Picture 2" descr="EEI-logo">
            <a:extLst>
              <a:ext uri="{FF2B5EF4-FFF2-40B4-BE49-F238E27FC236}">
                <a16:creationId xmlns:a16="http://schemas.microsoft.com/office/drawing/2014/main" id="{91BC15D7-8436-4FE3-8902-5B6CA34B486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508264" y="881349"/>
            <a:ext cx="1156941" cy="1200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18834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358</TotalTime>
  <Words>305</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Century Gothic</vt:lpstr>
      <vt:lpstr>MinionPro-Regular</vt:lpstr>
      <vt:lpstr>Segoe UI</vt:lpstr>
      <vt:lpstr>Wingdings 3</vt:lpstr>
      <vt:lpstr>Ion Boardroom</vt:lpstr>
      <vt:lpstr>Temporary Solutions Inc.</vt:lpstr>
      <vt:lpstr>Temporary Solutions Inc.</vt:lpstr>
      <vt:lpstr>Employment Enterprises, Inc.</vt:lpstr>
      <vt:lpstr>Temporary Solutions Inc.</vt:lpstr>
      <vt:lpstr>Temporary Solutions Inc.</vt:lpstr>
      <vt:lpstr>Temporary Solutions Inc.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Temporary Solutions Inc.</dc:title>
  <dc:creator>Toshara Duarte</dc:creator>
  <cp:lastModifiedBy>Toshara Duarte</cp:lastModifiedBy>
  <cp:revision>7</cp:revision>
  <dcterms:created xsi:type="dcterms:W3CDTF">2021-05-19T13:35:52Z</dcterms:created>
  <dcterms:modified xsi:type="dcterms:W3CDTF">2021-05-19T19:33:52Z</dcterms:modified>
</cp:coreProperties>
</file>