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4"/>
  </p:sldMasterIdLst>
  <p:notesMasterIdLst>
    <p:notesMasterId r:id="rId17"/>
  </p:notesMasterIdLst>
  <p:sldIdLst>
    <p:sldId id="256" r:id="rId5"/>
    <p:sldId id="257" r:id="rId6"/>
    <p:sldId id="269" r:id="rId7"/>
    <p:sldId id="272" r:id="rId8"/>
    <p:sldId id="261" r:id="rId9"/>
    <p:sldId id="267" r:id="rId10"/>
    <p:sldId id="262" r:id="rId11"/>
    <p:sldId id="264" r:id="rId12"/>
    <p:sldId id="268" r:id="rId13"/>
    <p:sldId id="271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E3D"/>
    <a:srgbClr val="ED1F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0" autoAdjust="0"/>
    <p:restoredTop sz="83834" autoAdjust="0"/>
  </p:normalViewPr>
  <p:slideViewPr>
    <p:cSldViewPr snapToGrid="0">
      <p:cViewPr varScale="1">
        <p:scale>
          <a:sx n="57" d="100"/>
          <a:sy n="5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hyperlink" Target="https://vcwnorthern.com/scsep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vcwnorthern.com/scsep/" TargetMode="External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024ED-36CC-41D2-9AEA-FD8CE9FC2EC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423C63-E224-4F9B-B99C-C0F2244C5E86}">
      <dgm:prSet/>
      <dgm:spPr/>
      <dgm:t>
        <a:bodyPr/>
        <a:lstStyle/>
        <a:p>
          <a:r>
            <a:rPr lang="en-US" b="1"/>
            <a:t>Complete Enrollment Packet</a:t>
          </a:r>
          <a:endParaRPr lang="en-US"/>
        </a:p>
      </dgm:t>
    </dgm:pt>
    <dgm:pt modelId="{A57FB1F8-38DE-45AC-AA57-993F14C883B6}" type="parTrans" cxnId="{DB575BEB-DE22-4CC3-8FE9-AD3B30BE02D2}">
      <dgm:prSet/>
      <dgm:spPr/>
      <dgm:t>
        <a:bodyPr/>
        <a:lstStyle/>
        <a:p>
          <a:endParaRPr lang="en-US"/>
        </a:p>
      </dgm:t>
    </dgm:pt>
    <dgm:pt modelId="{906D44E2-5D9A-4EC8-8FBA-6CCE7EB199B4}" type="sibTrans" cxnId="{DB575BEB-DE22-4CC3-8FE9-AD3B30BE02D2}">
      <dgm:prSet/>
      <dgm:spPr/>
      <dgm:t>
        <a:bodyPr/>
        <a:lstStyle/>
        <a:p>
          <a:endParaRPr lang="en-US"/>
        </a:p>
      </dgm:t>
    </dgm:pt>
    <dgm:pt modelId="{F6DBF3A0-B3B0-46C9-84E9-63436B762BF1}">
      <dgm:prSet/>
      <dgm:spPr/>
      <dgm:t>
        <a:bodyPr/>
        <a:lstStyle/>
        <a:p>
          <a:r>
            <a:rPr lang="en-US" b="1" dirty="0"/>
            <a:t>Provide copy of ID, Passport/Social Security Card, supporting documents to verify your household income </a:t>
          </a:r>
          <a:endParaRPr lang="en-US" dirty="0"/>
        </a:p>
      </dgm:t>
    </dgm:pt>
    <dgm:pt modelId="{A6C53C2F-5F70-47A9-9F86-FD631BF39A0B}" type="parTrans" cxnId="{5B8B54AA-2C39-475B-8838-EF5FA3E37B8F}">
      <dgm:prSet/>
      <dgm:spPr/>
      <dgm:t>
        <a:bodyPr/>
        <a:lstStyle/>
        <a:p>
          <a:endParaRPr lang="en-US"/>
        </a:p>
      </dgm:t>
    </dgm:pt>
    <dgm:pt modelId="{D152208B-967D-4326-B35C-332CC7D56ACC}" type="sibTrans" cxnId="{5B8B54AA-2C39-475B-8838-EF5FA3E37B8F}">
      <dgm:prSet/>
      <dgm:spPr/>
      <dgm:t>
        <a:bodyPr/>
        <a:lstStyle/>
        <a:p>
          <a:endParaRPr lang="en-US"/>
        </a:p>
      </dgm:t>
    </dgm:pt>
    <dgm:pt modelId="{752DBD89-1622-4696-A483-1DE3F2109972}">
      <dgm:prSet/>
      <dgm:spPr/>
      <dgm:t>
        <a:bodyPr/>
        <a:lstStyle/>
        <a:p>
          <a:r>
            <a:rPr lang="en-US" b="1" dirty="0"/>
            <a:t>Voided Check for Direct Deposit</a:t>
          </a:r>
          <a:endParaRPr lang="en-US" dirty="0"/>
        </a:p>
      </dgm:t>
    </dgm:pt>
    <dgm:pt modelId="{385F11BD-B910-4FC7-95A0-6DBC8DE1FC9E}" type="parTrans" cxnId="{A0B7081A-D555-4B39-9FE6-20AFA7E33161}">
      <dgm:prSet/>
      <dgm:spPr/>
      <dgm:t>
        <a:bodyPr/>
        <a:lstStyle/>
        <a:p>
          <a:endParaRPr lang="en-US"/>
        </a:p>
      </dgm:t>
    </dgm:pt>
    <dgm:pt modelId="{C33C2FE6-1289-482B-8541-DB35D79A934B}" type="sibTrans" cxnId="{A0B7081A-D555-4B39-9FE6-20AFA7E33161}">
      <dgm:prSet/>
      <dgm:spPr/>
      <dgm:t>
        <a:bodyPr/>
        <a:lstStyle/>
        <a:p>
          <a:endParaRPr lang="en-US"/>
        </a:p>
      </dgm:t>
    </dgm:pt>
    <dgm:pt modelId="{A1423270-2094-465C-A6BA-F609F1BE34BB}" type="pres">
      <dgm:prSet presAssocID="{C17024ED-36CC-41D2-9AEA-FD8CE9FC2EC9}" presName="root" presStyleCnt="0">
        <dgm:presLayoutVars>
          <dgm:dir/>
          <dgm:resizeHandles val="exact"/>
        </dgm:presLayoutVars>
      </dgm:prSet>
      <dgm:spPr/>
    </dgm:pt>
    <dgm:pt modelId="{FFD370FA-579C-4B60-9162-4BF59BBC1590}" type="pres">
      <dgm:prSet presAssocID="{C17024ED-36CC-41D2-9AEA-FD8CE9FC2EC9}" presName="container" presStyleCnt="0">
        <dgm:presLayoutVars>
          <dgm:dir/>
          <dgm:resizeHandles val="exact"/>
        </dgm:presLayoutVars>
      </dgm:prSet>
      <dgm:spPr/>
    </dgm:pt>
    <dgm:pt modelId="{24931EBA-01B0-44E8-A220-7685467DC79B}" type="pres">
      <dgm:prSet presAssocID="{18423C63-E224-4F9B-B99C-C0F2244C5E86}" presName="compNode" presStyleCnt="0"/>
      <dgm:spPr/>
    </dgm:pt>
    <dgm:pt modelId="{5CAB6434-3288-4490-9190-EE04DAEA760F}" type="pres">
      <dgm:prSet presAssocID="{18423C63-E224-4F9B-B99C-C0F2244C5E86}" presName="iconBgRect" presStyleLbl="bgShp" presStyleIdx="0" presStyleCnt="3"/>
      <dgm:spPr/>
    </dgm:pt>
    <dgm:pt modelId="{249BE673-1347-4682-A508-B81CA9132D7C}" type="pres">
      <dgm:prSet presAssocID="{18423C63-E224-4F9B-B99C-C0F2244C5E86}" presName="iconRect" presStyleLbl="node1" presStyleIdx="0" presStyleCnt="3" custScaleX="473124" custScaleY="3655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878054-B428-4D24-A27C-9955F3E545FC}" type="pres">
      <dgm:prSet presAssocID="{18423C63-E224-4F9B-B99C-C0F2244C5E86}" presName="spaceRect" presStyleCnt="0"/>
      <dgm:spPr/>
    </dgm:pt>
    <dgm:pt modelId="{5A91FED4-39F2-4E3F-9402-2FC469AF2B42}" type="pres">
      <dgm:prSet presAssocID="{18423C63-E224-4F9B-B99C-C0F2244C5E86}" presName="textRect" presStyleLbl="revTx" presStyleIdx="0" presStyleCnt="3">
        <dgm:presLayoutVars>
          <dgm:chMax val="1"/>
          <dgm:chPref val="1"/>
        </dgm:presLayoutVars>
      </dgm:prSet>
      <dgm:spPr/>
    </dgm:pt>
    <dgm:pt modelId="{136023FF-80C5-42EF-BA5F-7B75466EB583}" type="pres">
      <dgm:prSet presAssocID="{906D44E2-5D9A-4EC8-8FBA-6CCE7EB199B4}" presName="sibTrans" presStyleLbl="sibTrans2D1" presStyleIdx="0" presStyleCnt="0"/>
      <dgm:spPr/>
    </dgm:pt>
    <dgm:pt modelId="{0CDE5990-6745-43A0-8D6A-C0A25F127BB0}" type="pres">
      <dgm:prSet presAssocID="{F6DBF3A0-B3B0-46C9-84E9-63436B762BF1}" presName="compNode" presStyleCnt="0"/>
      <dgm:spPr/>
    </dgm:pt>
    <dgm:pt modelId="{F95DE387-A2AD-4BCD-89A8-6C5EA81825E5}" type="pres">
      <dgm:prSet presAssocID="{F6DBF3A0-B3B0-46C9-84E9-63436B762BF1}" presName="iconBgRect" presStyleLbl="bgShp" presStyleIdx="1" presStyleCnt="3"/>
      <dgm:spPr/>
    </dgm:pt>
    <dgm:pt modelId="{6B80D15F-58A0-4573-B4DC-36AEE35BC52A}" type="pres">
      <dgm:prSet presAssocID="{F6DBF3A0-B3B0-46C9-84E9-63436B762B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A558D19E-B60A-4369-B717-DAA1B70F8FA9}" type="pres">
      <dgm:prSet presAssocID="{F6DBF3A0-B3B0-46C9-84E9-63436B762BF1}" presName="spaceRect" presStyleCnt="0"/>
      <dgm:spPr/>
    </dgm:pt>
    <dgm:pt modelId="{AB81D8A3-6332-49D6-8DE0-0D92FF7F2B11}" type="pres">
      <dgm:prSet presAssocID="{F6DBF3A0-B3B0-46C9-84E9-63436B762BF1}" presName="textRect" presStyleLbl="revTx" presStyleIdx="1" presStyleCnt="3">
        <dgm:presLayoutVars>
          <dgm:chMax val="1"/>
          <dgm:chPref val="1"/>
        </dgm:presLayoutVars>
      </dgm:prSet>
      <dgm:spPr/>
    </dgm:pt>
    <dgm:pt modelId="{85891852-517E-447F-928E-2756AB1E449A}" type="pres">
      <dgm:prSet presAssocID="{D152208B-967D-4326-B35C-332CC7D56ACC}" presName="sibTrans" presStyleLbl="sibTrans2D1" presStyleIdx="0" presStyleCnt="0"/>
      <dgm:spPr/>
    </dgm:pt>
    <dgm:pt modelId="{829BB58F-9BFF-4CEB-A652-06167D38C7C5}" type="pres">
      <dgm:prSet presAssocID="{752DBD89-1622-4696-A483-1DE3F2109972}" presName="compNode" presStyleCnt="0"/>
      <dgm:spPr/>
    </dgm:pt>
    <dgm:pt modelId="{756D6D7C-84BD-406F-B7F7-E1CD8C9E6FB5}" type="pres">
      <dgm:prSet presAssocID="{752DBD89-1622-4696-A483-1DE3F2109972}" presName="iconBgRect" presStyleLbl="bgShp" presStyleIdx="2" presStyleCnt="3"/>
      <dgm:spPr/>
    </dgm:pt>
    <dgm:pt modelId="{2F452345-59F3-4DD5-B6E8-A5C382946922}" type="pres">
      <dgm:prSet presAssocID="{752DBD89-1622-4696-A483-1DE3F21099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436393E0-47F1-4C00-B0E1-F9EA17B0B974}" type="pres">
      <dgm:prSet presAssocID="{752DBD89-1622-4696-A483-1DE3F2109972}" presName="spaceRect" presStyleCnt="0"/>
      <dgm:spPr/>
    </dgm:pt>
    <dgm:pt modelId="{5203D22C-40AE-4F6D-9E88-FE3376BF5BEE}" type="pres">
      <dgm:prSet presAssocID="{752DBD89-1622-4696-A483-1DE3F210997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867705-813D-4A9C-B452-EB6897D091AC}" type="presOf" srcId="{F6DBF3A0-B3B0-46C9-84E9-63436B762BF1}" destId="{AB81D8A3-6332-49D6-8DE0-0D92FF7F2B11}" srcOrd="0" destOrd="0" presId="urn:microsoft.com/office/officeart/2018/2/layout/IconCircleList"/>
    <dgm:cxn modelId="{F649FE07-0151-40AE-A804-2276F8D8CF35}" type="presOf" srcId="{D152208B-967D-4326-B35C-332CC7D56ACC}" destId="{85891852-517E-447F-928E-2756AB1E449A}" srcOrd="0" destOrd="0" presId="urn:microsoft.com/office/officeart/2018/2/layout/IconCircleList"/>
    <dgm:cxn modelId="{A0B7081A-D555-4B39-9FE6-20AFA7E33161}" srcId="{C17024ED-36CC-41D2-9AEA-FD8CE9FC2EC9}" destId="{752DBD89-1622-4696-A483-1DE3F2109972}" srcOrd="2" destOrd="0" parTransId="{385F11BD-B910-4FC7-95A0-6DBC8DE1FC9E}" sibTransId="{C33C2FE6-1289-482B-8541-DB35D79A934B}"/>
    <dgm:cxn modelId="{98002A86-44DA-4712-ADA5-104FA1349CC9}" type="presOf" srcId="{18423C63-E224-4F9B-B99C-C0F2244C5E86}" destId="{5A91FED4-39F2-4E3F-9402-2FC469AF2B42}" srcOrd="0" destOrd="0" presId="urn:microsoft.com/office/officeart/2018/2/layout/IconCircleList"/>
    <dgm:cxn modelId="{5B8B54AA-2C39-475B-8838-EF5FA3E37B8F}" srcId="{C17024ED-36CC-41D2-9AEA-FD8CE9FC2EC9}" destId="{F6DBF3A0-B3B0-46C9-84E9-63436B762BF1}" srcOrd="1" destOrd="0" parTransId="{A6C53C2F-5F70-47A9-9F86-FD631BF39A0B}" sibTransId="{D152208B-967D-4326-B35C-332CC7D56ACC}"/>
    <dgm:cxn modelId="{6E342BD8-0632-4920-905E-BC275B10BEE8}" type="presOf" srcId="{C17024ED-36CC-41D2-9AEA-FD8CE9FC2EC9}" destId="{A1423270-2094-465C-A6BA-F609F1BE34BB}" srcOrd="0" destOrd="0" presId="urn:microsoft.com/office/officeart/2018/2/layout/IconCircleList"/>
    <dgm:cxn modelId="{4D6050D8-D753-404D-9FA7-44D2DB0150BA}" type="presOf" srcId="{906D44E2-5D9A-4EC8-8FBA-6CCE7EB199B4}" destId="{136023FF-80C5-42EF-BA5F-7B75466EB583}" srcOrd="0" destOrd="0" presId="urn:microsoft.com/office/officeart/2018/2/layout/IconCircleList"/>
    <dgm:cxn modelId="{DB575BEB-DE22-4CC3-8FE9-AD3B30BE02D2}" srcId="{C17024ED-36CC-41D2-9AEA-FD8CE9FC2EC9}" destId="{18423C63-E224-4F9B-B99C-C0F2244C5E86}" srcOrd="0" destOrd="0" parTransId="{A57FB1F8-38DE-45AC-AA57-993F14C883B6}" sibTransId="{906D44E2-5D9A-4EC8-8FBA-6CCE7EB199B4}"/>
    <dgm:cxn modelId="{87543AF2-6B12-49B7-96C1-B2149EC56CE7}" type="presOf" srcId="{752DBD89-1622-4696-A483-1DE3F2109972}" destId="{5203D22C-40AE-4F6D-9E88-FE3376BF5BEE}" srcOrd="0" destOrd="0" presId="urn:microsoft.com/office/officeart/2018/2/layout/IconCircleList"/>
    <dgm:cxn modelId="{82E7333F-E271-4A2C-AC67-CD2CE3C90A06}" type="presParOf" srcId="{A1423270-2094-465C-A6BA-F609F1BE34BB}" destId="{FFD370FA-579C-4B60-9162-4BF59BBC1590}" srcOrd="0" destOrd="0" presId="urn:microsoft.com/office/officeart/2018/2/layout/IconCircleList"/>
    <dgm:cxn modelId="{0B37E38B-C9A0-423D-BD67-27D782989EF8}" type="presParOf" srcId="{FFD370FA-579C-4B60-9162-4BF59BBC1590}" destId="{24931EBA-01B0-44E8-A220-7685467DC79B}" srcOrd="0" destOrd="0" presId="urn:microsoft.com/office/officeart/2018/2/layout/IconCircleList"/>
    <dgm:cxn modelId="{D1E94D87-E835-4CB6-9FC0-DA34700B5319}" type="presParOf" srcId="{24931EBA-01B0-44E8-A220-7685467DC79B}" destId="{5CAB6434-3288-4490-9190-EE04DAEA760F}" srcOrd="0" destOrd="0" presId="urn:microsoft.com/office/officeart/2018/2/layout/IconCircleList"/>
    <dgm:cxn modelId="{3186BDD8-009D-40B9-88DA-F106E86568EE}" type="presParOf" srcId="{24931EBA-01B0-44E8-A220-7685467DC79B}" destId="{249BE673-1347-4682-A508-B81CA9132D7C}" srcOrd="1" destOrd="0" presId="urn:microsoft.com/office/officeart/2018/2/layout/IconCircleList"/>
    <dgm:cxn modelId="{23FD0F5C-310E-4964-ACCF-63595BB395A6}" type="presParOf" srcId="{24931EBA-01B0-44E8-A220-7685467DC79B}" destId="{49878054-B428-4D24-A27C-9955F3E545FC}" srcOrd="2" destOrd="0" presId="urn:microsoft.com/office/officeart/2018/2/layout/IconCircleList"/>
    <dgm:cxn modelId="{A8169E9B-9611-428C-AA41-1C8CFECF3E10}" type="presParOf" srcId="{24931EBA-01B0-44E8-A220-7685467DC79B}" destId="{5A91FED4-39F2-4E3F-9402-2FC469AF2B42}" srcOrd="3" destOrd="0" presId="urn:microsoft.com/office/officeart/2018/2/layout/IconCircleList"/>
    <dgm:cxn modelId="{6104F3A4-5B7B-4547-A7CA-B32A94F32439}" type="presParOf" srcId="{FFD370FA-579C-4B60-9162-4BF59BBC1590}" destId="{136023FF-80C5-42EF-BA5F-7B75466EB583}" srcOrd="1" destOrd="0" presId="urn:microsoft.com/office/officeart/2018/2/layout/IconCircleList"/>
    <dgm:cxn modelId="{3DFC60F1-AA69-4741-A3E9-A8E885AEE349}" type="presParOf" srcId="{FFD370FA-579C-4B60-9162-4BF59BBC1590}" destId="{0CDE5990-6745-43A0-8D6A-C0A25F127BB0}" srcOrd="2" destOrd="0" presId="urn:microsoft.com/office/officeart/2018/2/layout/IconCircleList"/>
    <dgm:cxn modelId="{9378C03E-8DAE-42D5-9103-86465CC88197}" type="presParOf" srcId="{0CDE5990-6745-43A0-8D6A-C0A25F127BB0}" destId="{F95DE387-A2AD-4BCD-89A8-6C5EA81825E5}" srcOrd="0" destOrd="0" presId="urn:microsoft.com/office/officeart/2018/2/layout/IconCircleList"/>
    <dgm:cxn modelId="{AF719001-40C9-4FA9-8D97-8A1B3F538D8F}" type="presParOf" srcId="{0CDE5990-6745-43A0-8D6A-C0A25F127BB0}" destId="{6B80D15F-58A0-4573-B4DC-36AEE35BC52A}" srcOrd="1" destOrd="0" presId="urn:microsoft.com/office/officeart/2018/2/layout/IconCircleList"/>
    <dgm:cxn modelId="{ECAE6B67-01AE-455E-8651-8FCAF82BAD29}" type="presParOf" srcId="{0CDE5990-6745-43A0-8D6A-C0A25F127BB0}" destId="{A558D19E-B60A-4369-B717-DAA1B70F8FA9}" srcOrd="2" destOrd="0" presId="urn:microsoft.com/office/officeart/2018/2/layout/IconCircleList"/>
    <dgm:cxn modelId="{9FF2F9CD-552C-4167-918F-CCB480BAA9DE}" type="presParOf" srcId="{0CDE5990-6745-43A0-8D6A-C0A25F127BB0}" destId="{AB81D8A3-6332-49D6-8DE0-0D92FF7F2B11}" srcOrd="3" destOrd="0" presId="urn:microsoft.com/office/officeart/2018/2/layout/IconCircleList"/>
    <dgm:cxn modelId="{91DB7FEF-CC44-4815-9451-2585DB4DCAD4}" type="presParOf" srcId="{FFD370FA-579C-4B60-9162-4BF59BBC1590}" destId="{85891852-517E-447F-928E-2756AB1E449A}" srcOrd="3" destOrd="0" presId="urn:microsoft.com/office/officeart/2018/2/layout/IconCircleList"/>
    <dgm:cxn modelId="{8A427822-8EC7-4EE7-B3FE-F7B1E3BE8459}" type="presParOf" srcId="{FFD370FA-579C-4B60-9162-4BF59BBC1590}" destId="{829BB58F-9BFF-4CEB-A652-06167D38C7C5}" srcOrd="4" destOrd="0" presId="urn:microsoft.com/office/officeart/2018/2/layout/IconCircleList"/>
    <dgm:cxn modelId="{F27165F0-9D96-4377-AD73-70AAC1F19822}" type="presParOf" srcId="{829BB58F-9BFF-4CEB-A652-06167D38C7C5}" destId="{756D6D7C-84BD-406F-B7F7-E1CD8C9E6FB5}" srcOrd="0" destOrd="0" presId="urn:microsoft.com/office/officeart/2018/2/layout/IconCircleList"/>
    <dgm:cxn modelId="{FF317E52-77B1-4AA5-9A3E-07632FDD3C98}" type="presParOf" srcId="{829BB58F-9BFF-4CEB-A652-06167D38C7C5}" destId="{2F452345-59F3-4DD5-B6E8-A5C382946922}" srcOrd="1" destOrd="0" presId="urn:microsoft.com/office/officeart/2018/2/layout/IconCircleList"/>
    <dgm:cxn modelId="{F8E5ECF1-D826-43A0-AC55-4F26A42D988A}" type="presParOf" srcId="{829BB58F-9BFF-4CEB-A652-06167D38C7C5}" destId="{436393E0-47F1-4C00-B0E1-F9EA17B0B974}" srcOrd="2" destOrd="0" presId="urn:microsoft.com/office/officeart/2018/2/layout/IconCircleList"/>
    <dgm:cxn modelId="{853F6859-1388-45E8-AC91-CCDD9E1E2F67}" type="presParOf" srcId="{829BB58F-9BFF-4CEB-A652-06167D38C7C5}" destId="{5203D22C-40AE-4F6D-9E88-FE3376BF5B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A77D9-47C8-442D-9A94-5F51CFE64A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CCA30F-11A2-4EF7-9F48-F9DFB00E58C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https://vcwnorthern.com/scsep/</a:t>
          </a:r>
          <a:r>
            <a:rPr lang="en-US"/>
            <a:t> </a:t>
          </a:r>
        </a:p>
      </dgm:t>
    </dgm:pt>
    <dgm:pt modelId="{08FF1277-C22F-482E-B8E2-2D85F2571BA9}" type="parTrans" cxnId="{FE47564E-E9C2-4AD0-AC24-6EC88BA889C4}">
      <dgm:prSet/>
      <dgm:spPr/>
      <dgm:t>
        <a:bodyPr/>
        <a:lstStyle/>
        <a:p>
          <a:endParaRPr lang="en-US"/>
        </a:p>
      </dgm:t>
    </dgm:pt>
    <dgm:pt modelId="{83EA4F49-934D-4FBA-8ECE-00E12BF65D9E}" type="sibTrans" cxnId="{FE47564E-E9C2-4AD0-AC24-6EC88BA889C4}">
      <dgm:prSet/>
      <dgm:spPr/>
      <dgm:t>
        <a:bodyPr/>
        <a:lstStyle/>
        <a:p>
          <a:endParaRPr lang="en-US"/>
        </a:p>
      </dgm:t>
    </dgm:pt>
    <dgm:pt modelId="{9F75EC41-A076-48C1-8212-7AB2C41856F7}">
      <dgm:prSet/>
      <dgm:spPr/>
      <dgm:t>
        <a:bodyPr/>
        <a:lstStyle/>
        <a:p>
          <a:r>
            <a:rPr lang="en-US" dirty="0"/>
            <a:t>dfsscsep@fairfaxcounty.gov</a:t>
          </a:r>
        </a:p>
      </dgm:t>
    </dgm:pt>
    <dgm:pt modelId="{23B53D93-5300-4560-9015-3D402D959196}" type="parTrans" cxnId="{E9D6C039-02BC-4C4D-8DE3-10DF6A9CC5CF}">
      <dgm:prSet/>
      <dgm:spPr/>
      <dgm:t>
        <a:bodyPr/>
        <a:lstStyle/>
        <a:p>
          <a:endParaRPr lang="en-US"/>
        </a:p>
      </dgm:t>
    </dgm:pt>
    <dgm:pt modelId="{884B4FC9-F532-443E-8565-99F0BBB1ADC5}" type="sibTrans" cxnId="{E9D6C039-02BC-4C4D-8DE3-10DF6A9CC5CF}">
      <dgm:prSet/>
      <dgm:spPr/>
      <dgm:t>
        <a:bodyPr/>
        <a:lstStyle/>
        <a:p>
          <a:endParaRPr lang="en-US"/>
        </a:p>
      </dgm:t>
    </dgm:pt>
    <dgm:pt modelId="{8C320360-9AC7-4238-A368-FBA28C674C93}" type="pres">
      <dgm:prSet presAssocID="{B8CA77D9-47C8-442D-9A94-5F51CFE64AE4}" presName="root" presStyleCnt="0">
        <dgm:presLayoutVars>
          <dgm:dir/>
          <dgm:resizeHandles val="exact"/>
        </dgm:presLayoutVars>
      </dgm:prSet>
      <dgm:spPr/>
    </dgm:pt>
    <dgm:pt modelId="{26C5F2D2-542E-45A3-86C7-DC90DD9269FF}" type="pres">
      <dgm:prSet presAssocID="{F3CCA30F-11A2-4EF7-9F48-F9DFB00E58C7}" presName="compNode" presStyleCnt="0"/>
      <dgm:spPr/>
    </dgm:pt>
    <dgm:pt modelId="{047D65C5-B472-4D1F-8A66-720F59CBFD7D}" type="pres">
      <dgm:prSet presAssocID="{F3CCA30F-11A2-4EF7-9F48-F9DFB00E58C7}" presName="bgRect" presStyleLbl="bgShp" presStyleIdx="0" presStyleCnt="2"/>
      <dgm:spPr/>
    </dgm:pt>
    <dgm:pt modelId="{D5A0597B-5504-488C-94A7-0590CE1EA2B9}" type="pres">
      <dgm:prSet presAssocID="{F3CCA30F-11A2-4EF7-9F48-F9DFB00E58C7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72E63CC-12A2-4016-919B-50A3F88949DB}" type="pres">
      <dgm:prSet presAssocID="{F3CCA30F-11A2-4EF7-9F48-F9DFB00E58C7}" presName="spaceRect" presStyleCnt="0"/>
      <dgm:spPr/>
    </dgm:pt>
    <dgm:pt modelId="{47DEE1BA-D466-4B9D-A59A-6D5C0DBE16B1}" type="pres">
      <dgm:prSet presAssocID="{F3CCA30F-11A2-4EF7-9F48-F9DFB00E58C7}" presName="parTx" presStyleLbl="revTx" presStyleIdx="0" presStyleCnt="2">
        <dgm:presLayoutVars>
          <dgm:chMax val="0"/>
          <dgm:chPref val="0"/>
        </dgm:presLayoutVars>
      </dgm:prSet>
      <dgm:spPr/>
    </dgm:pt>
    <dgm:pt modelId="{213E420B-591A-486C-96BA-7736E1590D59}" type="pres">
      <dgm:prSet presAssocID="{83EA4F49-934D-4FBA-8ECE-00E12BF65D9E}" presName="sibTrans" presStyleCnt="0"/>
      <dgm:spPr/>
    </dgm:pt>
    <dgm:pt modelId="{E7E5208C-6D4B-4356-AD95-546522408852}" type="pres">
      <dgm:prSet presAssocID="{9F75EC41-A076-48C1-8212-7AB2C41856F7}" presName="compNode" presStyleCnt="0"/>
      <dgm:spPr/>
    </dgm:pt>
    <dgm:pt modelId="{DEA9D1BA-161D-41BF-8B99-25EE489338E1}" type="pres">
      <dgm:prSet presAssocID="{9F75EC41-A076-48C1-8212-7AB2C41856F7}" presName="bgRect" presStyleLbl="bgShp" presStyleIdx="1" presStyleCnt="2"/>
      <dgm:spPr/>
    </dgm:pt>
    <dgm:pt modelId="{78B08722-7564-4FCE-A0F0-5745ADA24BE7}" type="pres">
      <dgm:prSet presAssocID="{9F75EC41-A076-48C1-8212-7AB2C41856F7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DE9AB4A-27C0-4B88-ADE6-5240F866B386}" type="pres">
      <dgm:prSet presAssocID="{9F75EC41-A076-48C1-8212-7AB2C41856F7}" presName="spaceRect" presStyleCnt="0"/>
      <dgm:spPr/>
    </dgm:pt>
    <dgm:pt modelId="{FA3B212D-A4C7-4DE5-86A4-B01272C8B619}" type="pres">
      <dgm:prSet presAssocID="{9F75EC41-A076-48C1-8212-7AB2C41856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2FA1412-0A72-44ED-8082-77EF071013FC}" type="presOf" srcId="{9F75EC41-A076-48C1-8212-7AB2C41856F7}" destId="{FA3B212D-A4C7-4DE5-86A4-B01272C8B619}" srcOrd="0" destOrd="0" presId="urn:microsoft.com/office/officeart/2018/2/layout/IconVerticalSolidList"/>
    <dgm:cxn modelId="{E9D6C039-02BC-4C4D-8DE3-10DF6A9CC5CF}" srcId="{B8CA77D9-47C8-442D-9A94-5F51CFE64AE4}" destId="{9F75EC41-A076-48C1-8212-7AB2C41856F7}" srcOrd="1" destOrd="0" parTransId="{23B53D93-5300-4560-9015-3D402D959196}" sibTransId="{884B4FC9-F532-443E-8565-99F0BBB1ADC5}"/>
    <dgm:cxn modelId="{FE47564E-E9C2-4AD0-AC24-6EC88BA889C4}" srcId="{B8CA77D9-47C8-442D-9A94-5F51CFE64AE4}" destId="{F3CCA30F-11A2-4EF7-9F48-F9DFB00E58C7}" srcOrd="0" destOrd="0" parTransId="{08FF1277-C22F-482E-B8E2-2D85F2571BA9}" sibTransId="{83EA4F49-934D-4FBA-8ECE-00E12BF65D9E}"/>
    <dgm:cxn modelId="{BBD20BA8-4F81-4D6D-BFE3-DD3D346FEB78}" type="presOf" srcId="{B8CA77D9-47C8-442D-9A94-5F51CFE64AE4}" destId="{8C320360-9AC7-4238-A368-FBA28C674C93}" srcOrd="0" destOrd="0" presId="urn:microsoft.com/office/officeart/2018/2/layout/IconVerticalSolidList"/>
    <dgm:cxn modelId="{351844D1-0218-4F0F-8255-1EAC699BB0FA}" type="presOf" srcId="{F3CCA30F-11A2-4EF7-9F48-F9DFB00E58C7}" destId="{47DEE1BA-D466-4B9D-A59A-6D5C0DBE16B1}" srcOrd="0" destOrd="0" presId="urn:microsoft.com/office/officeart/2018/2/layout/IconVerticalSolidList"/>
    <dgm:cxn modelId="{98EFB70D-FFA9-46F6-8645-FFB9F19E3825}" type="presParOf" srcId="{8C320360-9AC7-4238-A368-FBA28C674C93}" destId="{26C5F2D2-542E-45A3-86C7-DC90DD9269FF}" srcOrd="0" destOrd="0" presId="urn:microsoft.com/office/officeart/2018/2/layout/IconVerticalSolidList"/>
    <dgm:cxn modelId="{A6D719F7-73C9-4E9E-9B55-44EB8F940447}" type="presParOf" srcId="{26C5F2D2-542E-45A3-86C7-DC90DD9269FF}" destId="{047D65C5-B472-4D1F-8A66-720F59CBFD7D}" srcOrd="0" destOrd="0" presId="urn:microsoft.com/office/officeart/2018/2/layout/IconVerticalSolidList"/>
    <dgm:cxn modelId="{15EB9C18-5D0B-4A02-A8E6-906D46FE337E}" type="presParOf" srcId="{26C5F2D2-542E-45A3-86C7-DC90DD9269FF}" destId="{D5A0597B-5504-488C-94A7-0590CE1EA2B9}" srcOrd="1" destOrd="0" presId="urn:microsoft.com/office/officeart/2018/2/layout/IconVerticalSolidList"/>
    <dgm:cxn modelId="{ADD4F409-3314-405C-895A-E5ADA81C8FD5}" type="presParOf" srcId="{26C5F2D2-542E-45A3-86C7-DC90DD9269FF}" destId="{B72E63CC-12A2-4016-919B-50A3F88949DB}" srcOrd="2" destOrd="0" presId="urn:microsoft.com/office/officeart/2018/2/layout/IconVerticalSolidList"/>
    <dgm:cxn modelId="{27CC6EA8-D753-48C2-A465-53AEDD530012}" type="presParOf" srcId="{26C5F2D2-542E-45A3-86C7-DC90DD9269FF}" destId="{47DEE1BA-D466-4B9D-A59A-6D5C0DBE16B1}" srcOrd="3" destOrd="0" presId="urn:microsoft.com/office/officeart/2018/2/layout/IconVerticalSolidList"/>
    <dgm:cxn modelId="{DC67F52C-C7F4-4780-989D-1F06D971ED86}" type="presParOf" srcId="{8C320360-9AC7-4238-A368-FBA28C674C93}" destId="{213E420B-591A-486C-96BA-7736E1590D59}" srcOrd="1" destOrd="0" presId="urn:microsoft.com/office/officeart/2018/2/layout/IconVerticalSolidList"/>
    <dgm:cxn modelId="{469B7764-8109-4AA2-A3C5-1A2BB8C688D4}" type="presParOf" srcId="{8C320360-9AC7-4238-A368-FBA28C674C93}" destId="{E7E5208C-6D4B-4356-AD95-546522408852}" srcOrd="2" destOrd="0" presId="urn:microsoft.com/office/officeart/2018/2/layout/IconVerticalSolidList"/>
    <dgm:cxn modelId="{EA74B860-91CB-4FB3-B856-1F5CEE71B8ED}" type="presParOf" srcId="{E7E5208C-6D4B-4356-AD95-546522408852}" destId="{DEA9D1BA-161D-41BF-8B99-25EE489338E1}" srcOrd="0" destOrd="0" presId="urn:microsoft.com/office/officeart/2018/2/layout/IconVerticalSolidList"/>
    <dgm:cxn modelId="{81AF3B6B-AADC-4A2E-90FA-D389FD3B871F}" type="presParOf" srcId="{E7E5208C-6D4B-4356-AD95-546522408852}" destId="{78B08722-7564-4FCE-A0F0-5745ADA24BE7}" srcOrd="1" destOrd="0" presId="urn:microsoft.com/office/officeart/2018/2/layout/IconVerticalSolidList"/>
    <dgm:cxn modelId="{43D94BBD-D36B-4095-8DF4-48602310AA3C}" type="presParOf" srcId="{E7E5208C-6D4B-4356-AD95-546522408852}" destId="{5DE9AB4A-27C0-4B88-ADE6-5240F866B386}" srcOrd="2" destOrd="0" presId="urn:microsoft.com/office/officeart/2018/2/layout/IconVerticalSolidList"/>
    <dgm:cxn modelId="{DB9E748D-7AC4-4C3F-B51B-7C546BCCEDD9}" type="presParOf" srcId="{E7E5208C-6D4B-4356-AD95-546522408852}" destId="{FA3B212D-A4C7-4DE5-86A4-B01272C8B6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B6434-3288-4490-9190-EE04DAEA760F}">
      <dsp:nvSpPr>
        <dsp:cNvPr id="0" name=""/>
        <dsp:cNvSpPr/>
      </dsp:nvSpPr>
      <dsp:spPr>
        <a:xfrm>
          <a:off x="987794" y="1767528"/>
          <a:ext cx="739590" cy="7395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BE673-1347-4682-A508-B81CA9132D7C}">
      <dsp:nvSpPr>
        <dsp:cNvPr id="0" name=""/>
        <dsp:cNvSpPr/>
      </dsp:nvSpPr>
      <dsp:spPr>
        <a:xfrm>
          <a:off x="342827" y="1353379"/>
          <a:ext cx="2029525" cy="1567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1FED4-39F2-4E3F-9402-2FC469AF2B42}">
      <dsp:nvSpPr>
        <dsp:cNvPr id="0" name=""/>
        <dsp:cNvSpPr/>
      </dsp:nvSpPr>
      <dsp:spPr>
        <a:xfrm>
          <a:off x="1885869" y="1767528"/>
          <a:ext cx="1743321" cy="73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Complete Enrollment Packet</a:t>
          </a:r>
          <a:endParaRPr lang="en-US" sz="1100" kern="1200"/>
        </a:p>
      </dsp:txBody>
      <dsp:txXfrm>
        <a:off x="1885869" y="1767528"/>
        <a:ext cx="1743321" cy="739590"/>
      </dsp:txXfrm>
    </dsp:sp>
    <dsp:sp modelId="{F95DE387-A2AD-4BCD-89A8-6C5EA81825E5}">
      <dsp:nvSpPr>
        <dsp:cNvPr id="0" name=""/>
        <dsp:cNvSpPr/>
      </dsp:nvSpPr>
      <dsp:spPr>
        <a:xfrm>
          <a:off x="3932950" y="1767528"/>
          <a:ext cx="739590" cy="739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0D15F-58A0-4573-B4DC-36AEE35BC52A}">
      <dsp:nvSpPr>
        <dsp:cNvPr id="0" name=""/>
        <dsp:cNvSpPr/>
      </dsp:nvSpPr>
      <dsp:spPr>
        <a:xfrm>
          <a:off x="4088264" y="1922842"/>
          <a:ext cx="428962" cy="428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D8A3-6332-49D6-8DE0-0D92FF7F2B11}">
      <dsp:nvSpPr>
        <dsp:cNvPr id="0" name=""/>
        <dsp:cNvSpPr/>
      </dsp:nvSpPr>
      <dsp:spPr>
        <a:xfrm>
          <a:off x="4831025" y="1767528"/>
          <a:ext cx="1743321" cy="73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Provide copy of ID, Passport/Social Security Card, supporting documents to verify your household income </a:t>
          </a:r>
          <a:endParaRPr lang="en-US" sz="1100" kern="1200" dirty="0"/>
        </a:p>
      </dsp:txBody>
      <dsp:txXfrm>
        <a:off x="4831025" y="1767528"/>
        <a:ext cx="1743321" cy="739590"/>
      </dsp:txXfrm>
    </dsp:sp>
    <dsp:sp modelId="{756D6D7C-84BD-406F-B7F7-E1CD8C9E6FB5}">
      <dsp:nvSpPr>
        <dsp:cNvPr id="0" name=""/>
        <dsp:cNvSpPr/>
      </dsp:nvSpPr>
      <dsp:spPr>
        <a:xfrm>
          <a:off x="6878106" y="1767528"/>
          <a:ext cx="739590" cy="7395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52345-59F3-4DD5-B6E8-A5C382946922}">
      <dsp:nvSpPr>
        <dsp:cNvPr id="0" name=""/>
        <dsp:cNvSpPr/>
      </dsp:nvSpPr>
      <dsp:spPr>
        <a:xfrm>
          <a:off x="7033420" y="1922842"/>
          <a:ext cx="428962" cy="428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3D22C-40AE-4F6D-9E88-FE3376BF5BEE}">
      <dsp:nvSpPr>
        <dsp:cNvPr id="0" name=""/>
        <dsp:cNvSpPr/>
      </dsp:nvSpPr>
      <dsp:spPr>
        <a:xfrm>
          <a:off x="7776181" y="1767528"/>
          <a:ext cx="1743321" cy="73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Voided Check for Direct Deposit</a:t>
          </a:r>
          <a:endParaRPr lang="en-US" sz="1100" kern="1200" dirty="0"/>
        </a:p>
      </dsp:txBody>
      <dsp:txXfrm>
        <a:off x="7776181" y="1767528"/>
        <a:ext cx="1743321" cy="73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D65C5-B472-4D1F-8A66-720F59CBFD7D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597B-5504-488C-94A7-0590CE1EA2B9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EE1BA-D466-4B9D-A59A-6D5C0DBE16B1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3"/>
            </a:rPr>
            <a:t>https://vcwnorthern.com/scsep/</a:t>
          </a:r>
          <a:r>
            <a:rPr lang="en-US" sz="2400" kern="1200"/>
            <a:t> </a:t>
          </a:r>
        </a:p>
      </dsp:txBody>
      <dsp:txXfrm>
        <a:off x="1725424" y="809181"/>
        <a:ext cx="4903379" cy="1493874"/>
      </dsp:txXfrm>
    </dsp:sp>
    <dsp:sp modelId="{DEA9D1BA-161D-41BF-8B99-25EE489338E1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08722-7564-4FCE-A0F0-5745ADA24BE7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B212D-A4C7-4DE5-86A4-B01272C8B619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dfsscsep@fairfaxcounty.gov</a:t>
          </a:r>
        </a:p>
      </dsp:txBody>
      <dsp:txXfrm>
        <a:off x="1725424" y="2676524"/>
        <a:ext cx="4903379" cy="14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938D-3116-4CDD-B617-2A6AC7AFADB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78E20-CAE7-425C-93DC-D04FC97BD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Rockwell" panose="02060603020205020403" pitchFamily="18" charset="0"/>
              </a:rPr>
              <a:t>On July 1, 2019, the Virginia Senior Community Service Employment Program (SCSEP) under the National Council on Aging (NCOA) was sub-contracted to the </a:t>
            </a:r>
            <a:r>
              <a:rPr lang="en-GB" sz="1200" i="1" dirty="0">
                <a:latin typeface="Rockwell" panose="02060603020205020403" pitchFamily="18" charset="0"/>
              </a:rPr>
              <a:t>SkillSource </a:t>
            </a:r>
            <a:r>
              <a:rPr lang="en-GB" sz="1200" dirty="0">
                <a:latin typeface="Rockwell" panose="02060603020205020403" pitchFamily="18" charset="0"/>
              </a:rPr>
              <a:t>Group, Inc. in partnership with the Fairfax County Department of Family Services (DFS).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78E20-CAE7-425C-93DC-D04FC97BD9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78E20-CAE7-425C-93DC-D04FC97BD9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78E20-CAE7-425C-93DC-D04FC97BD9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6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95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78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2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  <a:lvl2pPr>
              <a:defRPr>
                <a:latin typeface="Rockwell" panose="02060603020205020403" pitchFamily="18" charset="0"/>
              </a:defRPr>
            </a:lvl2pPr>
            <a:lvl3pPr>
              <a:defRPr>
                <a:latin typeface="Rockwell" panose="02060603020205020403" pitchFamily="18" charset="0"/>
              </a:defRPr>
            </a:lvl3pPr>
            <a:lvl4pPr>
              <a:defRPr>
                <a:latin typeface="Rockwell" panose="02060603020205020403" pitchFamily="18" charset="0"/>
              </a:defRPr>
            </a:lvl4pPr>
            <a:lvl5pPr>
              <a:defRPr>
                <a:latin typeface="Rockwell" panose="02060603020205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5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1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6E15-B516-4501-87BE-1FA56D12C38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4CA375-7136-4A79-A8B7-DCD8C7E9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1AF5E-20D8-472E-BC59-D799FBEA8011}"/>
              </a:ext>
            </a:extLst>
          </p:cNvPr>
          <p:cNvSpPr/>
          <p:nvPr/>
        </p:nvSpPr>
        <p:spPr>
          <a:xfrm>
            <a:off x="897916" y="1525552"/>
            <a:ext cx="93799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8B0E3D"/>
                </a:solidFill>
                <a:latin typeface="Rockwell" panose="02060603020205020403" pitchFamily="18" charset="0"/>
              </a:rPr>
              <a:t>Northern Virginia </a:t>
            </a:r>
          </a:p>
          <a:p>
            <a:r>
              <a:rPr lang="en-US" sz="4400" b="1" dirty="0">
                <a:solidFill>
                  <a:srgbClr val="8B0E3D"/>
                </a:solidFill>
                <a:latin typeface="Rockwell" panose="02060603020205020403" pitchFamily="18" charset="0"/>
              </a:rPr>
              <a:t>Senior Community Services Employment Program (SCSEP)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3C71F-91E6-43F8-993E-480A7D26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35" b="21451"/>
          <a:stretch/>
        </p:blipFill>
        <p:spPr>
          <a:xfrm>
            <a:off x="4835015" y="5075579"/>
            <a:ext cx="2546834" cy="1376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2222D6-B69F-407F-BBC0-14ECB6BBEBA5}"/>
              </a:ext>
            </a:extLst>
          </p:cNvPr>
          <p:cNvGrpSpPr/>
          <p:nvPr/>
        </p:nvGrpSpPr>
        <p:grpSpPr>
          <a:xfrm>
            <a:off x="923379" y="5033164"/>
            <a:ext cx="1862216" cy="1434184"/>
            <a:chOff x="2918624" y="4534069"/>
            <a:chExt cx="1862216" cy="14341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89A9AD-7F2F-49C6-B994-C9AAE3B58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01"/>
            <a:stretch/>
          </p:blipFill>
          <p:spPr>
            <a:xfrm>
              <a:off x="2994844" y="4534069"/>
              <a:ext cx="1700652" cy="11961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CAD756-8EAB-4641-92D3-2F48F6294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21"/>
            <a:stretch/>
          </p:blipFill>
          <p:spPr>
            <a:xfrm>
              <a:off x="2918624" y="5681472"/>
              <a:ext cx="1862216" cy="286781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7AA1738E-93E7-4B8E-BDE2-29359697A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16" y="3728461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D5664F-822A-4608-A41F-317B49F5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380" y="5552625"/>
            <a:ext cx="162777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DDCF-4C63-46E7-A13F-82D60543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dirty="0"/>
              <a:t>Community Service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3D06-6D12-4E48-92CE-91A219DF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29" y="2080379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/>
              <a:t>On-site at Host Site Agency </a:t>
            </a:r>
          </a:p>
          <a:p>
            <a:pPr lvl="1"/>
            <a:r>
              <a:rPr lang="en-US" sz="3600" dirty="0"/>
              <a:t>25hrs per week (</a:t>
            </a:r>
            <a:r>
              <a:rPr lang="en-US" sz="2000" dirty="0"/>
              <a:t>subject to change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Monday through Friday</a:t>
            </a:r>
          </a:p>
          <a:p>
            <a:pPr lvl="1"/>
            <a:r>
              <a:rPr lang="en-US" sz="3600" dirty="0"/>
              <a:t>8hr per day maximum </a:t>
            </a:r>
          </a:p>
        </p:txBody>
      </p:sp>
    </p:spTree>
    <p:extLst>
      <p:ext uri="{BB962C8B-B14F-4D97-AF65-F5344CB8AC3E}">
        <p14:creationId xmlns:p14="http://schemas.microsoft.com/office/powerpoint/2010/main" val="202120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550F8-E6E6-4F5B-8976-B155C4C0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How to Enroll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18852F-46DD-40F8-88AE-60D279C55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23261"/>
              </p:ext>
            </p:extLst>
          </p:nvPr>
        </p:nvGraphicFramePr>
        <p:xfrm>
          <a:off x="1286933" y="1709057"/>
          <a:ext cx="9862330" cy="427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18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9C4FA-626A-4BC3-8317-40CD5873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/>
              <a:t>Questions?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F1E2B9-1EEB-4782-A8BA-B124B0371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4733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060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614EE-FFEC-4BBD-B8D8-EE19F6F0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500" b="1" dirty="0">
                <a:solidFill>
                  <a:srgbClr val="FFFFFF"/>
                </a:solidFill>
                <a:latin typeface="Rockwell" panose="02060603020205020403" pitchFamily="18" charset="0"/>
              </a:rPr>
            </a:br>
            <a:r>
              <a:rPr lang="en-US" sz="2500" b="1" dirty="0">
                <a:solidFill>
                  <a:srgbClr val="FFFFFF"/>
                </a:solidFill>
                <a:latin typeface="Rockwell" panose="02060603020205020403" pitchFamily="18" charset="0"/>
              </a:rPr>
              <a:t>Northern Virginia Senior Community Service Employment Program (SCSEP)</a:t>
            </a:r>
            <a:br>
              <a:rPr lang="en-US" sz="2500" dirty="0">
                <a:solidFill>
                  <a:srgbClr val="FFFFFF"/>
                </a:solidFill>
                <a:latin typeface="Rockwell" panose="02060603020205020403" pitchFamily="18" charset="0"/>
              </a:rPr>
            </a:br>
            <a:endParaRPr lang="en-US" sz="250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93146-A751-4DCF-AEC7-4817D382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90" y="1168399"/>
            <a:ext cx="3284696" cy="4610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388A-9717-459D-AB6C-DE57364B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SCSEP provides temporary community service training opportunities to older workers to prepare them for jobs outside of the program and help them remain healthy and secure.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DCC64-53C7-40B0-967B-B7D9EA1B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 dirty="0"/>
              <a:t>SCSEP Supportive Services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BFDE-941F-4DB9-9667-DADA9792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SCSEP provides participants with other training and support services that are important for finding future employment, including: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Individual Employment Plan (IEP) development</a:t>
            </a:r>
          </a:p>
          <a:p>
            <a:r>
              <a:rPr lang="en-US" dirty="0"/>
              <a:t>Specialized training to prepare for placements</a:t>
            </a:r>
          </a:p>
          <a:p>
            <a:r>
              <a:rPr lang="en-US" dirty="0"/>
              <a:t>Assistance in securing future employment</a:t>
            </a:r>
          </a:p>
          <a:p>
            <a:r>
              <a:rPr lang="en-US" dirty="0"/>
              <a:t>Access to Virginia Career Works Centers</a:t>
            </a:r>
          </a:p>
          <a:p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77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492E9A-ED0E-4E8A-9648-C3A0B2D71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937" b="53468"/>
          <a:stretch/>
        </p:blipFill>
        <p:spPr>
          <a:xfrm>
            <a:off x="2374233" y="1587667"/>
            <a:ext cx="6898104" cy="4075196"/>
          </a:xfrm>
        </p:spPr>
      </p:pic>
    </p:spTree>
    <p:extLst>
      <p:ext uri="{BB962C8B-B14F-4D97-AF65-F5344CB8AC3E}">
        <p14:creationId xmlns:p14="http://schemas.microsoft.com/office/powerpoint/2010/main" val="309707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264C-303A-436F-BD35-EF88268D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35" y="706091"/>
            <a:ext cx="6602621" cy="16374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Rockwell" panose="02060603020205020403" pitchFamily="18" charset="0"/>
              </a:rPr>
              <a:t>Grant Participation</a:t>
            </a:r>
            <a:br>
              <a:rPr lang="en-US" dirty="0">
                <a:latin typeface="Rockwell" panose="02060603020205020403" pitchFamily="18" charset="0"/>
              </a:rPr>
            </a:b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783CA-9492-494B-8D1E-9A2FD5E7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434" y="1974735"/>
            <a:ext cx="5001499" cy="5638985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All SCSEP participants must be: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Aged 55+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Unemployed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Able to meet financial guidelines* 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Participation limits: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4-year work experience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25 hours per week (fluctuates based on enrollments)</a:t>
            </a:r>
          </a:p>
          <a:p>
            <a:pPr marL="800100" lvl="1" indent="-342900" algn="l">
              <a:buFont typeface="Calibri" panose="020F0502020204030204" pitchFamily="34" charset="0"/>
              <a:buChar char="‒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Pay not to exceed minimum wage</a:t>
            </a: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3C3F85-3D64-4E7F-A67A-DFA3816A3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87" r="2853" b="27915"/>
          <a:stretch/>
        </p:blipFill>
        <p:spPr>
          <a:xfrm>
            <a:off x="1093944" y="1974735"/>
            <a:ext cx="3579317" cy="4091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95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058AF7-8D4E-4ACC-9FA4-85E4D3B9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06" y="784445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Income Eligibility  Guidelines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EE345-AC51-464C-9704-26E44345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33" y="5605144"/>
            <a:ext cx="9220550" cy="7582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347C4C-4F51-4A23-B259-F341FFD98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274" y="1594909"/>
            <a:ext cx="5791200" cy="3989915"/>
          </a:xfrm>
        </p:spPr>
      </p:pic>
    </p:spTree>
    <p:extLst>
      <p:ext uri="{BB962C8B-B14F-4D97-AF65-F5344CB8AC3E}">
        <p14:creationId xmlns:p14="http://schemas.microsoft.com/office/powerpoint/2010/main" val="811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8649AD-8161-4611-89DC-EFA2BF39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tx1"/>
                </a:solidFill>
              </a:rPr>
              <a:t>Priority of Service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57EE-E997-4A04-BA87-9A8242D1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262" y="1741026"/>
            <a:ext cx="7941573" cy="4133301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Priority of service is given to individuals who meet one or more of the following categories: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Veterans and qualified spouses.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Over the age of 65.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Living with a disability.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Low literacy skills or limited English proficiency.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Reside in a rural area.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Homeless or at risk of homelessness.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Low employment prospects.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/>
              <a:t>Failed to find employment after using services through the American Job Center system.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5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9C80-758E-45B9-B33F-1EBA9092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0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900" b="1" dirty="0"/>
              <a:t>Training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0102-69F2-4B93-A550-CC088FA5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24" y="1681018"/>
            <a:ext cx="8596668" cy="45673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SCSEP offers a wide variety of temporary community service training positions at both nonprofit and public facilities, including: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positions are designed to provide the skills and experience necessary to obtain future employment outside the program.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Additional training through lectures, seminars, one-on-one instruction and  training programs.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9C4AE-B2D3-4A0D-BC9A-A0C474145DAE}"/>
              </a:ext>
            </a:extLst>
          </p:cNvPr>
          <p:cNvSpPr/>
          <p:nvPr/>
        </p:nvSpPr>
        <p:spPr>
          <a:xfrm>
            <a:off x="1193377" y="2657761"/>
            <a:ext cx="7259781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Hospitals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Schools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Senior Centers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Government agencies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Libraries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Recovery Centers</a:t>
            </a:r>
          </a:p>
        </p:txBody>
      </p:sp>
    </p:spTree>
    <p:extLst>
      <p:ext uri="{BB962C8B-B14F-4D97-AF65-F5344CB8AC3E}">
        <p14:creationId xmlns:p14="http://schemas.microsoft.com/office/powerpoint/2010/main" val="35413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EF5B-4B7E-40BC-9313-69142D2C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Training During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EF2C-66A8-4ECF-ADCE-D5E4452B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2160589"/>
            <a:ext cx="4053157" cy="3582485"/>
          </a:xfrm>
        </p:spPr>
        <p:txBody>
          <a:bodyPr>
            <a:normAutofit/>
          </a:bodyPr>
          <a:lstStyle/>
          <a:p>
            <a:r>
              <a:rPr lang="en-US" sz="2000" b="1" dirty="0"/>
              <a:t>Virtual Training </a:t>
            </a:r>
          </a:p>
          <a:p>
            <a:endParaRPr lang="en-US" sz="2000" b="1" dirty="0"/>
          </a:p>
          <a:p>
            <a:pPr lvl="1"/>
            <a:r>
              <a:rPr lang="en-US" sz="2000" dirty="0"/>
              <a:t>Webinars</a:t>
            </a:r>
          </a:p>
          <a:p>
            <a:pPr lvl="1"/>
            <a:r>
              <a:rPr lang="en-US" sz="2000" dirty="0"/>
              <a:t>Job Readiness Booklet </a:t>
            </a:r>
          </a:p>
          <a:p>
            <a:pPr lvl="1"/>
            <a:r>
              <a:rPr lang="en-US" sz="2000" dirty="0"/>
              <a:t>American Job Center (by appointment)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35FC8-9560-4B7B-9C67-03D568D2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589547"/>
            <a:ext cx="5053263" cy="5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4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B0E3D"/>
      </a:accent1>
      <a:accent2>
        <a:srgbClr val="7F7F7F"/>
      </a:accent2>
      <a:accent3>
        <a:srgbClr val="ED1F3D"/>
      </a:accent3>
      <a:accent4>
        <a:srgbClr val="ED1F64"/>
      </a:accent4>
      <a:accent5>
        <a:srgbClr val="990000"/>
      </a:accent5>
      <a:accent6>
        <a:srgbClr val="CC0000"/>
      </a:accent6>
      <a:hlink>
        <a:srgbClr val="CC0000"/>
      </a:hlink>
      <a:folHlink>
        <a:srgbClr val="AD4C1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32D4B1C3D3548AEBEC7EFD495C348" ma:contentTypeVersion="13" ma:contentTypeDescription="Create a new document." ma:contentTypeScope="" ma:versionID="38b46745257d8cfe8d52574c58e1da09">
  <xsd:schema xmlns:xsd="http://www.w3.org/2001/XMLSchema" xmlns:xs="http://www.w3.org/2001/XMLSchema" xmlns:p="http://schemas.microsoft.com/office/2006/metadata/properties" xmlns:ns3="81aa8b63-9419-40ea-8a28-4ad12c16dd0d" xmlns:ns4="775976ce-15ab-46e8-82a4-a8b813848eff" targetNamespace="http://schemas.microsoft.com/office/2006/metadata/properties" ma:root="true" ma:fieldsID="8866016ee16862bda82145e71f434f47" ns3:_="" ns4:_="">
    <xsd:import namespace="81aa8b63-9419-40ea-8a28-4ad12c16dd0d"/>
    <xsd:import namespace="775976ce-15ab-46e8-82a4-a8b813848eff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a8b63-9419-40ea-8a28-4ad12c16dd0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976ce-15ab-46e8-82a4-a8b813848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24A7EE-EBD3-4920-8A48-3679082C51BB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75976ce-15ab-46e8-82a4-a8b813848eff"/>
    <ds:schemaRef ds:uri="81aa8b63-9419-40ea-8a28-4ad12c16dd0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EF30A5-8B65-40DC-A40B-EB273D5A0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a8b63-9419-40ea-8a28-4ad12c16dd0d"/>
    <ds:schemaRef ds:uri="775976ce-15ab-46e8-82a4-a8b81384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BC8237-F75A-4FD5-9A42-7725D091D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18693</TotalTime>
  <Words>412</Words>
  <Application>Microsoft Office PowerPoint</Application>
  <PresentationFormat>Widescreen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Rockwell</vt:lpstr>
      <vt:lpstr>Trebuchet MS</vt:lpstr>
      <vt:lpstr>Wingdings</vt:lpstr>
      <vt:lpstr>Wingdings 3</vt:lpstr>
      <vt:lpstr>Facet</vt:lpstr>
      <vt:lpstr>PowerPoint Presentation</vt:lpstr>
      <vt:lpstr> Northern Virginia Senior Community Service Employment Program (SCSEP) </vt:lpstr>
      <vt:lpstr>SCSEP Supportive Services </vt:lpstr>
      <vt:lpstr>PowerPoint Presentation</vt:lpstr>
      <vt:lpstr>Grant Participation </vt:lpstr>
      <vt:lpstr>Income Eligibility  Guidelines </vt:lpstr>
      <vt:lpstr>Priority of Service</vt:lpstr>
      <vt:lpstr>Training Assignments</vt:lpstr>
      <vt:lpstr>Training During the COVID-19 Pandemic</vt:lpstr>
      <vt:lpstr>Community Service Training</vt:lpstr>
      <vt:lpstr>How to Enroll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Siam, Linda A</cp:lastModifiedBy>
  <cp:revision>4</cp:revision>
  <dcterms:created xsi:type="dcterms:W3CDTF">2020-08-11T21:19:59Z</dcterms:created>
  <dcterms:modified xsi:type="dcterms:W3CDTF">2021-04-14T12:59:06Z</dcterms:modified>
</cp:coreProperties>
</file>