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5" r:id="rId4"/>
    <p:sldId id="266" r:id="rId5"/>
    <p:sldId id="268" r:id="rId6"/>
    <p:sldId id="267" r:id="rId7"/>
    <p:sldId id="263" r:id="rId8"/>
    <p:sldId id="256" r:id="rId9"/>
    <p:sldId id="257" r:id="rId10"/>
    <p:sldId id="258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715E-262B-4FB6-8FE9-284DFB4C26F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885F-4AB9-434A-A089-42909111B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8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715E-262B-4FB6-8FE9-284DFB4C26F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885F-4AB9-434A-A089-42909111B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715E-262B-4FB6-8FE9-284DFB4C26F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885F-4AB9-434A-A089-42909111B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2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715E-262B-4FB6-8FE9-284DFB4C26F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885F-4AB9-434A-A089-42909111B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9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715E-262B-4FB6-8FE9-284DFB4C26F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885F-4AB9-434A-A089-42909111B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1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715E-262B-4FB6-8FE9-284DFB4C26F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885F-4AB9-434A-A089-42909111B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2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715E-262B-4FB6-8FE9-284DFB4C26F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885F-4AB9-434A-A089-42909111B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715E-262B-4FB6-8FE9-284DFB4C26F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885F-4AB9-434A-A089-42909111B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2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715E-262B-4FB6-8FE9-284DFB4C26F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885F-4AB9-434A-A089-42909111B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715E-262B-4FB6-8FE9-284DFB4C26F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885F-4AB9-434A-A089-42909111B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715E-262B-4FB6-8FE9-284DFB4C26F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885F-4AB9-434A-A089-42909111B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8715E-262B-4FB6-8FE9-284DFB4C26F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885F-4AB9-434A-A089-42909111B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3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C622-8418-4444-BC64-6EE431A1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172178"/>
            <a:ext cx="10515600" cy="84441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Virginia Career Works Referral Portal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1DD43D-C54F-4CA7-9754-8D5A2DCFC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11" b="4408"/>
          <a:stretch/>
        </p:blipFill>
        <p:spPr>
          <a:xfrm>
            <a:off x="905312" y="962272"/>
            <a:ext cx="10381673" cy="49334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2B9C2-75ED-4BAC-99F1-C39336C2473B}"/>
              </a:ext>
            </a:extLst>
          </p:cNvPr>
          <p:cNvSpPr txBox="1"/>
          <p:nvPr/>
        </p:nvSpPr>
        <p:spPr>
          <a:xfrm>
            <a:off x="6174297" y="6157519"/>
            <a:ext cx="417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https://app.virginia.myjourney.com</a:t>
            </a:r>
          </a:p>
        </p:txBody>
      </p:sp>
    </p:spTree>
    <p:extLst>
      <p:ext uri="{BB962C8B-B14F-4D97-AF65-F5344CB8AC3E}">
        <p14:creationId xmlns:p14="http://schemas.microsoft.com/office/powerpoint/2010/main" val="16543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2AFB6-C04F-4397-A03B-5A8BA2BB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93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80541-DBA1-4187-8433-CB9948E5C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0744"/>
            <a:ext cx="3162300" cy="4417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3D85F-1AF7-4C78-B577-1983CB2F4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4300" y="3038045"/>
            <a:ext cx="8696401" cy="253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3325-ED70-4E85-A550-662A64F2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982" y="995289"/>
            <a:ext cx="5129784" cy="4867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6DB16E-4B2D-423E-A55B-13E07F8C9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5" y="1420837"/>
            <a:ext cx="6169061" cy="33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6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31CE8-8E25-4585-AB71-7304F0B91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23" y="643466"/>
            <a:ext cx="6028810" cy="55668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161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834" y="232534"/>
            <a:ext cx="9908540" cy="1863758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33"/>
              </a:spcBef>
            </a:pPr>
            <a:r>
              <a:rPr sz="4000" spc="-200" dirty="0">
                <a:solidFill>
                  <a:schemeClr val="bg1"/>
                </a:solidFill>
              </a:rPr>
              <a:t>The </a:t>
            </a:r>
            <a:r>
              <a:rPr sz="4000" spc="-173" dirty="0">
                <a:solidFill>
                  <a:schemeClr val="bg1"/>
                </a:solidFill>
              </a:rPr>
              <a:t>Virginia Career</a:t>
            </a:r>
            <a:r>
              <a:rPr lang="en-US" sz="4000" spc="-173" dirty="0">
                <a:solidFill>
                  <a:schemeClr val="bg1"/>
                </a:solidFill>
              </a:rPr>
              <a:t> </a:t>
            </a:r>
            <a:r>
              <a:rPr sz="4000" spc="-173" dirty="0">
                <a:solidFill>
                  <a:schemeClr val="bg1"/>
                </a:solidFill>
              </a:rPr>
              <a:t>Works </a:t>
            </a:r>
            <a:r>
              <a:rPr sz="4000" spc="-180" dirty="0">
                <a:solidFill>
                  <a:schemeClr val="bg1"/>
                </a:solidFill>
              </a:rPr>
              <a:t>Portal </a:t>
            </a:r>
            <a:r>
              <a:rPr sz="4000" spc="-339" dirty="0">
                <a:solidFill>
                  <a:schemeClr val="bg1"/>
                </a:solidFill>
              </a:rPr>
              <a:t>was </a:t>
            </a:r>
            <a:r>
              <a:rPr sz="4000" spc="-333" dirty="0">
                <a:solidFill>
                  <a:schemeClr val="bg1"/>
                </a:solidFill>
              </a:rPr>
              <a:t> </a:t>
            </a:r>
            <a:r>
              <a:rPr sz="4000" spc="-207" dirty="0">
                <a:solidFill>
                  <a:schemeClr val="bg1"/>
                </a:solidFill>
              </a:rPr>
              <a:t>created</a:t>
            </a:r>
            <a:r>
              <a:rPr sz="4000" spc="-400" dirty="0">
                <a:solidFill>
                  <a:schemeClr val="bg1"/>
                </a:solidFill>
              </a:rPr>
              <a:t> </a:t>
            </a:r>
            <a:r>
              <a:rPr sz="4000" spc="-160" dirty="0">
                <a:solidFill>
                  <a:schemeClr val="bg1"/>
                </a:solidFill>
              </a:rPr>
              <a:t>to</a:t>
            </a:r>
            <a:r>
              <a:rPr sz="4000" spc="-400" dirty="0">
                <a:solidFill>
                  <a:schemeClr val="bg1"/>
                </a:solidFill>
              </a:rPr>
              <a:t> </a:t>
            </a:r>
            <a:r>
              <a:rPr sz="4000" spc="-180" dirty="0">
                <a:solidFill>
                  <a:schemeClr val="bg1"/>
                </a:solidFill>
              </a:rPr>
              <a:t>better</a:t>
            </a:r>
            <a:r>
              <a:rPr sz="4000" spc="-400" dirty="0">
                <a:solidFill>
                  <a:schemeClr val="bg1"/>
                </a:solidFill>
              </a:rPr>
              <a:t> </a:t>
            </a:r>
            <a:r>
              <a:rPr sz="4000" spc="-220" dirty="0">
                <a:solidFill>
                  <a:schemeClr val="bg1"/>
                </a:solidFill>
              </a:rPr>
              <a:t>connect</a:t>
            </a:r>
            <a:r>
              <a:rPr sz="4000" spc="-400" dirty="0">
                <a:solidFill>
                  <a:schemeClr val="bg1"/>
                </a:solidFill>
              </a:rPr>
              <a:t> </a:t>
            </a:r>
            <a:r>
              <a:rPr sz="4000" spc="-173" dirty="0">
                <a:solidFill>
                  <a:schemeClr val="bg1"/>
                </a:solidFill>
              </a:rPr>
              <a:t>Virginia</a:t>
            </a:r>
            <a:r>
              <a:rPr sz="4000" spc="-400" dirty="0">
                <a:solidFill>
                  <a:schemeClr val="bg1"/>
                </a:solidFill>
              </a:rPr>
              <a:t> </a:t>
            </a:r>
            <a:r>
              <a:rPr sz="4000" spc="-213" dirty="0">
                <a:solidFill>
                  <a:schemeClr val="bg1"/>
                </a:solidFill>
              </a:rPr>
              <a:t>residents  </a:t>
            </a:r>
            <a:r>
              <a:rPr sz="4000" spc="-160" dirty="0">
                <a:solidFill>
                  <a:schemeClr val="bg1"/>
                </a:solidFill>
              </a:rPr>
              <a:t>to</a:t>
            </a:r>
            <a:r>
              <a:rPr sz="4000" spc="-400" dirty="0">
                <a:solidFill>
                  <a:schemeClr val="bg1"/>
                </a:solidFill>
              </a:rPr>
              <a:t> </a:t>
            </a:r>
            <a:r>
              <a:rPr sz="4000" spc="-233" dirty="0">
                <a:solidFill>
                  <a:schemeClr val="bg1"/>
                </a:solidFill>
              </a:rPr>
              <a:t>resource</a:t>
            </a:r>
            <a:r>
              <a:rPr sz="4000" spc="-213" dirty="0">
                <a:solidFill>
                  <a:schemeClr val="bg1"/>
                </a:solidFill>
              </a:rPr>
              <a:t>s</a:t>
            </a:r>
            <a:r>
              <a:rPr sz="4000" spc="-407" dirty="0">
                <a:solidFill>
                  <a:schemeClr val="bg1"/>
                </a:solidFill>
              </a:rPr>
              <a:t> </a:t>
            </a:r>
            <a:r>
              <a:rPr sz="4000" spc="-287" dirty="0">
                <a:solidFill>
                  <a:schemeClr val="bg1"/>
                </a:solidFill>
              </a:rPr>
              <a:t>an</a:t>
            </a:r>
            <a:r>
              <a:rPr sz="4000" spc="-280" dirty="0">
                <a:solidFill>
                  <a:schemeClr val="bg1"/>
                </a:solidFill>
              </a:rPr>
              <a:t>d</a:t>
            </a:r>
            <a:r>
              <a:rPr sz="4000" spc="-407" dirty="0">
                <a:solidFill>
                  <a:schemeClr val="bg1"/>
                </a:solidFill>
              </a:rPr>
              <a:t> </a:t>
            </a:r>
            <a:r>
              <a:rPr sz="4000" spc="-227" dirty="0">
                <a:solidFill>
                  <a:schemeClr val="bg1"/>
                </a:solidFill>
              </a:rPr>
              <a:t>increase</a:t>
            </a:r>
            <a:r>
              <a:rPr sz="4000" spc="-400" dirty="0">
                <a:solidFill>
                  <a:schemeClr val="bg1"/>
                </a:solidFill>
              </a:rPr>
              <a:t> </a:t>
            </a:r>
            <a:r>
              <a:rPr sz="4000" spc="-240" dirty="0">
                <a:solidFill>
                  <a:schemeClr val="bg1"/>
                </a:solidFill>
              </a:rPr>
              <a:t>dual</a:t>
            </a:r>
            <a:r>
              <a:rPr sz="4000" spc="-400" dirty="0">
                <a:solidFill>
                  <a:schemeClr val="bg1"/>
                </a:solidFill>
              </a:rPr>
              <a:t> </a:t>
            </a:r>
            <a:r>
              <a:rPr sz="4000" spc="-227" dirty="0">
                <a:solidFill>
                  <a:schemeClr val="bg1"/>
                </a:solidFill>
              </a:rPr>
              <a:t>enrollment</a:t>
            </a:r>
            <a:endParaRPr sz="4000" dirty="0">
              <a:solidFill>
                <a:schemeClr val="bg1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5499" y="156034"/>
            <a:ext cx="1560933" cy="13635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76566" y="2308599"/>
            <a:ext cx="2816013" cy="4168140"/>
          </a:xfrm>
          <a:custGeom>
            <a:avLst/>
            <a:gdLst/>
            <a:ahLst/>
            <a:cxnLst/>
            <a:rect l="l" t="t" r="r" b="b"/>
            <a:pathLst>
              <a:path w="2112010" h="3126104">
                <a:moveTo>
                  <a:pt x="2111399" y="3125999"/>
                </a:moveTo>
                <a:lnTo>
                  <a:pt x="0" y="3125999"/>
                </a:lnTo>
                <a:lnTo>
                  <a:pt x="0" y="0"/>
                </a:lnTo>
                <a:lnTo>
                  <a:pt x="2111399" y="0"/>
                </a:lnTo>
                <a:lnTo>
                  <a:pt x="2111399" y="3125999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92723" y="3321033"/>
            <a:ext cx="2759285" cy="1667871"/>
          </a:xfrm>
          <a:prstGeom prst="rect">
            <a:avLst/>
          </a:prstGeom>
          <a:solidFill>
            <a:srgbClr val="34495E"/>
          </a:solidFill>
        </p:spPr>
        <p:txBody>
          <a:bodyPr vert="horz" wrap="square" lIns="0" tIns="11853" rIns="0" bIns="0" rtlCol="0">
            <a:spAutoFit/>
          </a:bodyPr>
          <a:lstStyle/>
          <a:p>
            <a:pPr marL="160015" marR="66038" algn="ctr">
              <a:lnSpc>
                <a:spcPct val="114599"/>
              </a:lnSpc>
              <a:spcBef>
                <a:spcPts val="93"/>
              </a:spcBef>
            </a:pPr>
            <a:r>
              <a:rPr sz="2400" spc="7" dirty="0">
                <a:solidFill>
                  <a:srgbClr val="FFFFFF"/>
                </a:solidFill>
                <a:latin typeface="Tahoma"/>
                <a:cs typeface="Tahoma"/>
              </a:rPr>
              <a:t>Reduce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7" dirty="0">
                <a:solidFill>
                  <a:srgbClr val="FFFFFF"/>
                </a:solidFill>
                <a:latin typeface="Tahoma"/>
                <a:cs typeface="Tahoma"/>
              </a:rPr>
              <a:t>duplicati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0" spc="-7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2400" spc="33" dirty="0">
                <a:solidFill>
                  <a:srgbClr val="FFFFFF"/>
                </a:solidFill>
                <a:latin typeface="Tahoma"/>
                <a:cs typeface="Tahoma"/>
              </a:rPr>
              <a:t>paperwork 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srgbClr val="FFFFFF"/>
                </a:solidFill>
                <a:latin typeface="Tahoma"/>
                <a:cs typeface="Tahoma"/>
              </a:rPr>
              <a:t>required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y  </a:t>
            </a:r>
            <a:r>
              <a:rPr sz="2400" spc="33" dirty="0">
                <a:solidFill>
                  <a:srgbClr val="FFFFFF"/>
                </a:solidFill>
                <a:latin typeface="Tahoma"/>
                <a:cs typeface="Tahoma"/>
              </a:rPr>
              <a:t>different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agencies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723" y="2461533"/>
            <a:ext cx="2759285" cy="847513"/>
          </a:xfrm>
          <a:custGeom>
            <a:avLst/>
            <a:gdLst/>
            <a:ahLst/>
            <a:cxnLst/>
            <a:rect l="l" t="t" r="r" b="b"/>
            <a:pathLst>
              <a:path w="2069464" h="635635">
                <a:moveTo>
                  <a:pt x="2069100" y="635099"/>
                </a:moveTo>
                <a:lnTo>
                  <a:pt x="0" y="635099"/>
                </a:lnTo>
                <a:lnTo>
                  <a:pt x="0" y="0"/>
                </a:lnTo>
                <a:lnTo>
                  <a:pt x="2069100" y="0"/>
                </a:lnTo>
                <a:lnTo>
                  <a:pt x="2069100" y="63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92723" y="2461532"/>
            <a:ext cx="2759285" cy="571161"/>
          </a:xfrm>
          <a:prstGeom prst="rect">
            <a:avLst/>
          </a:prstGeom>
          <a:ln w="19049">
            <a:solidFill>
              <a:srgbClr val="06495F"/>
            </a:solidFill>
          </a:ln>
        </p:spPr>
        <p:txBody>
          <a:bodyPr vert="horz" wrap="square" lIns="0" tIns="98213" rIns="0" bIns="0" rtlCol="0">
            <a:spAutoFit/>
          </a:bodyPr>
          <a:lstStyle/>
          <a:p>
            <a:pPr marL="395383">
              <a:spcBef>
                <a:spcPts val="773"/>
              </a:spcBef>
            </a:pPr>
            <a:r>
              <a:rPr sz="3067" spc="7" dirty="0">
                <a:solidFill>
                  <a:srgbClr val="DC2060"/>
                </a:solidFill>
                <a:latin typeface="Tahoma"/>
                <a:cs typeface="Tahoma"/>
              </a:rPr>
              <a:t>Redundancy</a:t>
            </a:r>
            <a:endParaRPr sz="3067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92437" y="2308599"/>
            <a:ext cx="2828713" cy="4168140"/>
          </a:xfrm>
          <a:custGeom>
            <a:avLst/>
            <a:gdLst/>
            <a:ahLst/>
            <a:cxnLst/>
            <a:rect l="l" t="t" r="r" b="b"/>
            <a:pathLst>
              <a:path w="2121535" h="3126104">
                <a:moveTo>
                  <a:pt x="2121000" y="3125999"/>
                </a:moveTo>
                <a:lnTo>
                  <a:pt x="0" y="3125999"/>
                </a:lnTo>
                <a:lnTo>
                  <a:pt x="0" y="0"/>
                </a:lnTo>
                <a:lnTo>
                  <a:pt x="2121000" y="0"/>
                </a:lnTo>
                <a:lnTo>
                  <a:pt x="2121000" y="3125999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3231746" y="3321032"/>
            <a:ext cx="2759285" cy="2942922"/>
          </a:xfrm>
          <a:prstGeom prst="rect">
            <a:avLst/>
          </a:prstGeom>
          <a:solidFill>
            <a:srgbClr val="34495E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5831" marR="104984" algn="ctr">
              <a:lnSpc>
                <a:spcPct val="114599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Increase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service  </a:t>
            </a:r>
            <a:r>
              <a:rPr sz="2400" spc="27" dirty="0">
                <a:solidFill>
                  <a:srgbClr val="FFFFFF"/>
                </a:solidFill>
                <a:latin typeface="Tahoma"/>
                <a:cs typeface="Tahoma"/>
              </a:rPr>
              <a:t>efﬁciency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y  </a:t>
            </a:r>
            <a:r>
              <a:rPr sz="2400" spc="-7" dirty="0">
                <a:solidFill>
                  <a:srgbClr val="FFFFFF"/>
                </a:solidFill>
                <a:latin typeface="Tahoma"/>
                <a:cs typeface="Tahoma"/>
              </a:rPr>
              <a:t>sharing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7" dirty="0">
                <a:solidFill>
                  <a:srgbClr val="FFFFFF"/>
                </a:solidFill>
                <a:latin typeface="Tahoma"/>
                <a:cs typeface="Tahoma"/>
              </a:rPr>
              <a:t>information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33" dirty="0">
                <a:solidFill>
                  <a:srgbClr val="FFFFFF"/>
                </a:solidFill>
                <a:latin typeface="Tahoma"/>
                <a:cs typeface="Tahoma"/>
              </a:rPr>
              <a:t>among  </a:t>
            </a:r>
            <a:r>
              <a:rPr sz="2400" spc="13" dirty="0">
                <a:solidFill>
                  <a:srgbClr val="FFFFFF"/>
                </a:solidFill>
                <a:latin typeface="Tahoma"/>
                <a:cs typeface="Tahoma"/>
              </a:rPr>
              <a:t>professionals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srgbClr val="FFFFFF"/>
                </a:solidFill>
                <a:latin typeface="Tahoma"/>
                <a:cs typeface="Tahoma"/>
              </a:rPr>
              <a:t>serving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7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7" dirty="0">
                <a:solidFill>
                  <a:srgbClr val="FFFFFF"/>
                </a:solidFill>
                <a:latin typeface="Tahoma"/>
                <a:cs typeface="Tahoma"/>
              </a:rPr>
              <a:t>same 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residents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31746" y="2461533"/>
            <a:ext cx="2759285" cy="847513"/>
          </a:xfrm>
          <a:custGeom>
            <a:avLst/>
            <a:gdLst/>
            <a:ahLst/>
            <a:cxnLst/>
            <a:rect l="l" t="t" r="r" b="b"/>
            <a:pathLst>
              <a:path w="2069464" h="635635">
                <a:moveTo>
                  <a:pt x="2069100" y="635099"/>
                </a:moveTo>
                <a:lnTo>
                  <a:pt x="0" y="635099"/>
                </a:lnTo>
                <a:lnTo>
                  <a:pt x="0" y="0"/>
                </a:lnTo>
                <a:lnTo>
                  <a:pt x="2069100" y="0"/>
                </a:lnTo>
                <a:lnTo>
                  <a:pt x="2069100" y="63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3231746" y="2461532"/>
            <a:ext cx="2759285" cy="571161"/>
          </a:xfrm>
          <a:prstGeom prst="rect">
            <a:avLst/>
          </a:prstGeom>
          <a:ln w="19049">
            <a:solidFill>
              <a:srgbClr val="06495F"/>
            </a:solidFill>
          </a:ln>
        </p:spPr>
        <p:txBody>
          <a:bodyPr vert="horz" wrap="square" lIns="0" tIns="98213" rIns="0" bIns="0" rtlCol="0">
            <a:spAutoFit/>
          </a:bodyPr>
          <a:lstStyle/>
          <a:p>
            <a:pPr marL="547780">
              <a:spcBef>
                <a:spcPts val="773"/>
              </a:spcBef>
            </a:pPr>
            <a:r>
              <a:rPr sz="3067" spc="40" dirty="0">
                <a:solidFill>
                  <a:srgbClr val="DC2060"/>
                </a:solidFill>
                <a:latin typeface="Tahoma"/>
                <a:cs typeface="Tahoma"/>
              </a:rPr>
              <a:t>Efﬁciency</a:t>
            </a:r>
            <a:endParaRPr sz="3067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21106" y="2308599"/>
            <a:ext cx="2816013" cy="4168140"/>
          </a:xfrm>
          <a:custGeom>
            <a:avLst/>
            <a:gdLst/>
            <a:ahLst/>
            <a:cxnLst/>
            <a:rect l="l" t="t" r="r" b="b"/>
            <a:pathLst>
              <a:path w="2112009" h="3126104">
                <a:moveTo>
                  <a:pt x="2111400" y="3125999"/>
                </a:moveTo>
                <a:lnTo>
                  <a:pt x="0" y="3125999"/>
                </a:lnTo>
                <a:lnTo>
                  <a:pt x="0" y="0"/>
                </a:lnTo>
                <a:lnTo>
                  <a:pt x="2111400" y="0"/>
                </a:lnTo>
                <a:lnTo>
                  <a:pt x="2111400" y="3125999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6244575" y="3321032"/>
            <a:ext cx="2759285" cy="2092603"/>
          </a:xfrm>
          <a:prstGeom prst="rect">
            <a:avLst/>
          </a:prstGeom>
          <a:solidFill>
            <a:srgbClr val="34495E"/>
          </a:solidFill>
        </p:spPr>
        <p:txBody>
          <a:bodyPr vert="horz" wrap="square" lIns="0" tIns="11853" rIns="0" bIns="0" rtlCol="0">
            <a:spAutoFit/>
          </a:bodyPr>
          <a:lstStyle/>
          <a:p>
            <a:pPr marL="222668" marR="5080" algn="ctr">
              <a:lnSpc>
                <a:spcPct val="114599"/>
              </a:lnSpc>
              <a:spcBef>
                <a:spcPts val="93"/>
              </a:spcBef>
            </a:pPr>
            <a:r>
              <a:rPr sz="2400" spc="47" dirty="0">
                <a:solidFill>
                  <a:srgbClr val="FFFFFF"/>
                </a:solidFill>
                <a:latin typeface="Tahoma"/>
                <a:cs typeface="Tahoma"/>
              </a:rPr>
              <a:t>Gene</a:t>
            </a:r>
            <a:r>
              <a:rPr sz="2400" spc="-13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spc="13" dirty="0">
                <a:solidFill>
                  <a:srgbClr val="FFFFFF"/>
                </a:solidFill>
                <a:latin typeface="Tahoma"/>
                <a:cs typeface="Tahoma"/>
              </a:rPr>
              <a:t>ate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7" dirty="0">
                <a:solidFill>
                  <a:srgbClr val="FFFFFF"/>
                </a:solidFill>
                <a:latin typeface="Tahoma"/>
                <a:cs typeface="Tahoma"/>
              </a:rPr>
              <a:t>that 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allows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state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FFFFFF"/>
                </a:solidFill>
                <a:latin typeface="Tahoma"/>
                <a:cs typeface="Tahoma"/>
              </a:rPr>
              <a:t>and  </a:t>
            </a:r>
            <a:r>
              <a:rPr sz="2400" spc="27" dirty="0">
                <a:solidFill>
                  <a:srgbClr val="FFFFFF"/>
                </a:solidFill>
                <a:latin typeface="Tahoma"/>
                <a:cs typeface="Tahoma"/>
              </a:rPr>
              <a:t>local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srgbClr val="FFFFFF"/>
                </a:solidFill>
                <a:latin typeface="Tahoma"/>
                <a:cs typeface="Tahoma"/>
              </a:rPr>
              <a:t>leaders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47" dirty="0">
                <a:solidFill>
                  <a:srgbClr val="FFFFFF"/>
                </a:solidFill>
                <a:latin typeface="Tahoma"/>
                <a:cs typeface="Tahoma"/>
              </a:rPr>
              <a:t>to  better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allocate  </a:t>
            </a:r>
            <a:r>
              <a:rPr sz="2400" spc="13" dirty="0">
                <a:solidFill>
                  <a:srgbClr val="FFFFFF"/>
                </a:solidFill>
                <a:latin typeface="Tahoma"/>
                <a:cs typeface="Tahoma"/>
              </a:rPr>
              <a:t>resources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44575" y="2461533"/>
            <a:ext cx="2759285" cy="847513"/>
          </a:xfrm>
          <a:custGeom>
            <a:avLst/>
            <a:gdLst/>
            <a:ahLst/>
            <a:cxnLst/>
            <a:rect l="l" t="t" r="r" b="b"/>
            <a:pathLst>
              <a:path w="2069465" h="635635">
                <a:moveTo>
                  <a:pt x="2069099" y="635099"/>
                </a:moveTo>
                <a:lnTo>
                  <a:pt x="0" y="635099"/>
                </a:lnTo>
                <a:lnTo>
                  <a:pt x="0" y="0"/>
                </a:lnTo>
                <a:lnTo>
                  <a:pt x="2069099" y="0"/>
                </a:lnTo>
                <a:lnTo>
                  <a:pt x="2069099" y="63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6244575" y="2461532"/>
            <a:ext cx="2759285" cy="571161"/>
          </a:xfrm>
          <a:prstGeom prst="rect">
            <a:avLst/>
          </a:prstGeom>
          <a:ln w="19049">
            <a:solidFill>
              <a:srgbClr val="06495F"/>
            </a:solidFill>
          </a:ln>
        </p:spPr>
        <p:txBody>
          <a:bodyPr vert="horz" wrap="square" lIns="0" tIns="98213" rIns="0" bIns="0" rtlCol="0">
            <a:spAutoFit/>
          </a:bodyPr>
          <a:lstStyle/>
          <a:p>
            <a:pPr marL="303098">
              <a:spcBef>
                <a:spcPts val="773"/>
              </a:spcBef>
            </a:pPr>
            <a:r>
              <a:rPr sz="3067" spc="-13" dirty="0">
                <a:solidFill>
                  <a:srgbClr val="DC2060"/>
                </a:solidFill>
                <a:latin typeface="Tahoma"/>
                <a:cs typeface="Tahoma"/>
              </a:rPr>
              <a:t>Transparency</a:t>
            </a:r>
            <a:endParaRPr sz="3067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60449" y="2617154"/>
            <a:ext cx="274320" cy="398780"/>
          </a:xfrm>
          <a:custGeom>
            <a:avLst/>
            <a:gdLst/>
            <a:ahLst/>
            <a:cxnLst/>
            <a:rect l="l" t="t" r="r" b="b"/>
            <a:pathLst>
              <a:path w="205739" h="299085">
                <a:moveTo>
                  <a:pt x="154124" y="298799"/>
                </a:moveTo>
                <a:lnTo>
                  <a:pt x="51374" y="298799"/>
                </a:lnTo>
                <a:lnTo>
                  <a:pt x="51374" y="102749"/>
                </a:lnTo>
                <a:lnTo>
                  <a:pt x="0" y="102749"/>
                </a:lnTo>
                <a:lnTo>
                  <a:pt x="102749" y="0"/>
                </a:lnTo>
                <a:lnTo>
                  <a:pt x="205499" y="102749"/>
                </a:lnTo>
                <a:lnTo>
                  <a:pt x="154124" y="102749"/>
                </a:lnTo>
                <a:lnTo>
                  <a:pt x="154124" y="298799"/>
                </a:lnTo>
                <a:close/>
              </a:path>
            </a:pathLst>
          </a:custGeom>
          <a:solidFill>
            <a:srgbClr val="DC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6279458" y="2617154"/>
            <a:ext cx="280247" cy="398780"/>
          </a:xfrm>
          <a:custGeom>
            <a:avLst/>
            <a:gdLst/>
            <a:ahLst/>
            <a:cxnLst/>
            <a:rect l="l" t="t" r="r" b="b"/>
            <a:pathLst>
              <a:path w="210185" h="299085">
                <a:moveTo>
                  <a:pt x="157274" y="298799"/>
                </a:moveTo>
                <a:lnTo>
                  <a:pt x="52424" y="298799"/>
                </a:lnTo>
                <a:lnTo>
                  <a:pt x="52424" y="104849"/>
                </a:lnTo>
                <a:lnTo>
                  <a:pt x="0" y="104849"/>
                </a:lnTo>
                <a:lnTo>
                  <a:pt x="104849" y="0"/>
                </a:lnTo>
                <a:lnTo>
                  <a:pt x="209699" y="104849"/>
                </a:lnTo>
                <a:lnTo>
                  <a:pt x="157274" y="104849"/>
                </a:lnTo>
                <a:lnTo>
                  <a:pt x="157274" y="298799"/>
                </a:lnTo>
                <a:close/>
              </a:path>
            </a:pathLst>
          </a:custGeom>
          <a:solidFill>
            <a:srgbClr val="DC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271322" y="2616709"/>
            <a:ext cx="280247" cy="399627"/>
          </a:xfrm>
          <a:custGeom>
            <a:avLst/>
            <a:gdLst/>
            <a:ahLst/>
            <a:cxnLst/>
            <a:rect l="l" t="t" r="r" b="b"/>
            <a:pathLst>
              <a:path w="210184" h="299719">
                <a:moveTo>
                  <a:pt x="104850" y="299099"/>
                </a:moveTo>
                <a:lnTo>
                  <a:pt x="0" y="194249"/>
                </a:lnTo>
                <a:lnTo>
                  <a:pt x="52425" y="194249"/>
                </a:lnTo>
                <a:lnTo>
                  <a:pt x="52425" y="0"/>
                </a:lnTo>
                <a:lnTo>
                  <a:pt x="157275" y="0"/>
                </a:lnTo>
                <a:lnTo>
                  <a:pt x="157275" y="194249"/>
                </a:lnTo>
                <a:lnTo>
                  <a:pt x="209699" y="194249"/>
                </a:lnTo>
                <a:lnTo>
                  <a:pt x="104850" y="299099"/>
                </a:lnTo>
                <a:close/>
              </a:path>
            </a:pathLst>
          </a:custGeom>
          <a:solidFill>
            <a:srgbClr val="DC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9236975" y="2308599"/>
            <a:ext cx="2816013" cy="4168140"/>
          </a:xfrm>
          <a:custGeom>
            <a:avLst/>
            <a:gdLst/>
            <a:ahLst/>
            <a:cxnLst/>
            <a:rect l="l" t="t" r="r" b="b"/>
            <a:pathLst>
              <a:path w="2112009" h="3126104">
                <a:moveTo>
                  <a:pt x="2111399" y="3125999"/>
                </a:moveTo>
                <a:lnTo>
                  <a:pt x="0" y="3125999"/>
                </a:lnTo>
                <a:lnTo>
                  <a:pt x="0" y="0"/>
                </a:lnTo>
                <a:lnTo>
                  <a:pt x="2111399" y="0"/>
                </a:lnTo>
                <a:lnTo>
                  <a:pt x="2111399" y="3125999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9265590" y="3321032"/>
            <a:ext cx="2759285" cy="2942066"/>
          </a:xfrm>
          <a:prstGeom prst="rect">
            <a:avLst/>
          </a:prstGeom>
          <a:solidFill>
            <a:srgbClr val="34495E"/>
          </a:solidFill>
        </p:spPr>
        <p:txBody>
          <a:bodyPr vert="horz" wrap="square" lIns="0" tIns="11853" rIns="0" bIns="0" rtlCol="0">
            <a:spAutoFit/>
          </a:bodyPr>
          <a:lstStyle/>
          <a:p>
            <a:pPr marL="198115" marR="188802" algn="ctr">
              <a:lnSpc>
                <a:spcPct val="114599"/>
              </a:lnSpc>
              <a:spcBef>
                <a:spcPts val="93"/>
              </a:spcBef>
            </a:pPr>
            <a:r>
              <a:rPr sz="2400" spc="8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srgbClr val="FFFFFF"/>
                </a:solidFill>
                <a:latin typeface="Tahoma"/>
                <a:cs typeface="Tahoma"/>
              </a:rPr>
              <a:t>standardizing  </a:t>
            </a:r>
            <a:r>
              <a:rPr sz="2400" spc="27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3" dirty="0">
                <a:solidFill>
                  <a:srgbClr val="FFFFFF"/>
                </a:solidFill>
                <a:latin typeface="Tahoma"/>
                <a:cs typeface="Tahoma"/>
              </a:rPr>
              <a:t>refer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spc="7" dirty="0">
                <a:solidFill>
                  <a:srgbClr val="FFFFFF"/>
                </a:solidFill>
                <a:latin typeface="Tahoma"/>
                <a:cs typeface="Tahoma"/>
              </a:rPr>
              <a:t>al  </a:t>
            </a:r>
            <a:r>
              <a:rPr sz="2400" spc="13" dirty="0">
                <a:solidFill>
                  <a:srgbClr val="FFFFFF"/>
                </a:solidFill>
                <a:latin typeface="Tahoma"/>
                <a:cs typeface="Tahoma"/>
              </a:rPr>
              <a:t>recommendation </a:t>
            </a:r>
            <a:r>
              <a:rPr sz="2400" spc="-7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srgbClr val="FFFFFF"/>
                </a:solidFill>
                <a:latin typeface="Tahoma"/>
                <a:cs typeface="Tahoma"/>
              </a:rPr>
              <a:t>process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33" dirty="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decrease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bias  </a:t>
            </a:r>
            <a:r>
              <a:rPr sz="2400" spc="-13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7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srgbClr val="FFFFFF"/>
                </a:solidFill>
                <a:latin typeface="Tahoma"/>
                <a:cs typeface="Tahoma"/>
              </a:rPr>
              <a:t>increase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7" dirty="0">
                <a:solidFill>
                  <a:srgbClr val="FFFFFF"/>
                </a:solidFill>
                <a:latin typeface="Tahoma"/>
                <a:cs typeface="Tahoma"/>
              </a:rPr>
              <a:t>in  </a:t>
            </a:r>
            <a:r>
              <a:rPr sz="2400" spc="7" dirty="0">
                <a:solidFill>
                  <a:srgbClr val="FFFFFF"/>
                </a:solidFill>
                <a:latin typeface="Tahoma"/>
                <a:cs typeface="Tahoma"/>
              </a:rPr>
              <a:t>dual</a:t>
            </a:r>
            <a:r>
              <a:rPr sz="2400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7" dirty="0">
                <a:solidFill>
                  <a:srgbClr val="FFFFFF"/>
                </a:solidFill>
                <a:latin typeface="Tahoma"/>
                <a:cs typeface="Tahoma"/>
              </a:rPr>
              <a:t>enrollment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265590" y="2461533"/>
            <a:ext cx="2759285" cy="847513"/>
          </a:xfrm>
          <a:custGeom>
            <a:avLst/>
            <a:gdLst/>
            <a:ahLst/>
            <a:cxnLst/>
            <a:rect l="l" t="t" r="r" b="b"/>
            <a:pathLst>
              <a:path w="2069465" h="635635">
                <a:moveTo>
                  <a:pt x="2069099" y="635099"/>
                </a:moveTo>
                <a:lnTo>
                  <a:pt x="0" y="635099"/>
                </a:lnTo>
                <a:lnTo>
                  <a:pt x="0" y="0"/>
                </a:lnTo>
                <a:lnTo>
                  <a:pt x="2069099" y="0"/>
                </a:lnTo>
                <a:lnTo>
                  <a:pt x="2069099" y="63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 txBox="1"/>
          <p:nvPr/>
        </p:nvSpPr>
        <p:spPr>
          <a:xfrm>
            <a:off x="9265590" y="2461532"/>
            <a:ext cx="2759285" cy="571161"/>
          </a:xfrm>
          <a:prstGeom prst="rect">
            <a:avLst/>
          </a:prstGeom>
          <a:ln w="19049">
            <a:solidFill>
              <a:srgbClr val="06495F"/>
            </a:solidFill>
          </a:ln>
        </p:spPr>
        <p:txBody>
          <a:bodyPr vert="horz" wrap="square" lIns="0" tIns="98213" rIns="0" bIns="0" rtlCol="0">
            <a:spAutoFit/>
          </a:bodyPr>
          <a:lstStyle/>
          <a:p>
            <a:pPr marL="339505">
              <a:spcBef>
                <a:spcPts val="773"/>
              </a:spcBef>
            </a:pPr>
            <a:r>
              <a:rPr sz="3067" spc="40" dirty="0">
                <a:solidFill>
                  <a:srgbClr val="DC2060"/>
                </a:solidFill>
                <a:latin typeface="Tahoma"/>
                <a:cs typeface="Tahoma"/>
              </a:rPr>
              <a:t>Enrollment</a:t>
            </a:r>
            <a:endParaRPr sz="3067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357303" y="2629217"/>
            <a:ext cx="280247" cy="398780"/>
          </a:xfrm>
          <a:custGeom>
            <a:avLst/>
            <a:gdLst/>
            <a:ahLst/>
            <a:cxnLst/>
            <a:rect l="l" t="t" r="r" b="b"/>
            <a:pathLst>
              <a:path w="210184" h="299085">
                <a:moveTo>
                  <a:pt x="157274" y="298799"/>
                </a:moveTo>
                <a:lnTo>
                  <a:pt x="52424" y="298799"/>
                </a:lnTo>
                <a:lnTo>
                  <a:pt x="52424" y="104849"/>
                </a:lnTo>
                <a:lnTo>
                  <a:pt x="0" y="104849"/>
                </a:lnTo>
                <a:lnTo>
                  <a:pt x="104849" y="0"/>
                </a:lnTo>
                <a:lnTo>
                  <a:pt x="209699" y="104849"/>
                </a:lnTo>
                <a:lnTo>
                  <a:pt x="157274" y="104849"/>
                </a:lnTo>
                <a:lnTo>
                  <a:pt x="157274" y="298799"/>
                </a:lnTo>
                <a:close/>
              </a:path>
            </a:pathLst>
          </a:custGeom>
          <a:solidFill>
            <a:srgbClr val="DC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367" y="105179"/>
            <a:ext cx="10512212" cy="124820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33"/>
              </a:spcBef>
            </a:pPr>
            <a:r>
              <a:rPr sz="4000" spc="-220" dirty="0">
                <a:solidFill>
                  <a:schemeClr val="bg1"/>
                </a:solidFill>
              </a:rPr>
              <a:t>Agencies</a:t>
            </a:r>
            <a:r>
              <a:rPr sz="4000" spc="-400" dirty="0">
                <a:solidFill>
                  <a:schemeClr val="bg1"/>
                </a:solidFill>
              </a:rPr>
              <a:t> </a:t>
            </a:r>
            <a:r>
              <a:rPr sz="4000" spc="-193" dirty="0">
                <a:solidFill>
                  <a:schemeClr val="bg1"/>
                </a:solidFill>
              </a:rPr>
              <a:t>collabo</a:t>
            </a:r>
            <a:r>
              <a:rPr sz="4000" spc="-220" dirty="0">
                <a:solidFill>
                  <a:schemeClr val="bg1"/>
                </a:solidFill>
              </a:rPr>
              <a:t>rate</a:t>
            </a:r>
            <a:r>
              <a:rPr sz="4000" spc="-253" dirty="0">
                <a:solidFill>
                  <a:schemeClr val="bg1"/>
                </a:solidFill>
              </a:rPr>
              <a:t>d</a:t>
            </a:r>
            <a:r>
              <a:rPr sz="4000" spc="-407" dirty="0">
                <a:solidFill>
                  <a:schemeClr val="bg1"/>
                </a:solidFill>
              </a:rPr>
              <a:t> </a:t>
            </a:r>
            <a:r>
              <a:rPr sz="4000" spc="-160" dirty="0">
                <a:solidFill>
                  <a:schemeClr val="bg1"/>
                </a:solidFill>
              </a:rPr>
              <a:t>to</a:t>
            </a:r>
            <a:r>
              <a:rPr sz="4000" spc="-400" dirty="0">
                <a:solidFill>
                  <a:schemeClr val="bg1"/>
                </a:solidFill>
              </a:rPr>
              <a:t> </a:t>
            </a:r>
            <a:r>
              <a:rPr sz="4000" spc="-193" dirty="0">
                <a:solidFill>
                  <a:schemeClr val="bg1"/>
                </a:solidFill>
              </a:rPr>
              <a:t>sol</a:t>
            </a:r>
            <a:r>
              <a:rPr sz="4000" spc="-300" dirty="0">
                <a:solidFill>
                  <a:schemeClr val="bg1"/>
                </a:solidFill>
              </a:rPr>
              <a:t>v</a:t>
            </a:r>
            <a:r>
              <a:rPr sz="4000" spc="-240" dirty="0">
                <a:solidFill>
                  <a:schemeClr val="bg1"/>
                </a:solidFill>
              </a:rPr>
              <a:t>e</a:t>
            </a:r>
            <a:r>
              <a:rPr sz="4000" spc="-407" dirty="0">
                <a:solidFill>
                  <a:schemeClr val="bg1"/>
                </a:solidFill>
              </a:rPr>
              <a:t> </a:t>
            </a:r>
            <a:r>
              <a:rPr sz="4000" spc="-300" dirty="0">
                <a:solidFill>
                  <a:schemeClr val="bg1"/>
                </a:solidFill>
              </a:rPr>
              <a:t>common</a:t>
            </a:r>
            <a:r>
              <a:rPr sz="4000" spc="-400" dirty="0">
                <a:solidFill>
                  <a:schemeClr val="bg1"/>
                </a:solidFill>
              </a:rPr>
              <a:t> </a:t>
            </a:r>
            <a:r>
              <a:rPr sz="4000" spc="-200" dirty="0">
                <a:solidFill>
                  <a:schemeClr val="bg1"/>
                </a:solidFill>
              </a:rPr>
              <a:t>inta</a:t>
            </a:r>
            <a:r>
              <a:rPr sz="4000" spc="-367" dirty="0">
                <a:solidFill>
                  <a:schemeClr val="bg1"/>
                </a:solidFill>
              </a:rPr>
              <a:t>k</a:t>
            </a:r>
            <a:r>
              <a:rPr sz="4000" spc="-160" dirty="0">
                <a:solidFill>
                  <a:schemeClr val="bg1"/>
                </a:solidFill>
              </a:rPr>
              <a:t>e  </a:t>
            </a:r>
            <a:r>
              <a:rPr sz="4000" spc="-240" dirty="0">
                <a:solidFill>
                  <a:schemeClr val="bg1"/>
                </a:solidFill>
              </a:rPr>
              <a:t>proces</a:t>
            </a:r>
            <a:r>
              <a:rPr sz="4000" spc="-220" dirty="0">
                <a:solidFill>
                  <a:schemeClr val="bg1"/>
                </a:solidFill>
              </a:rPr>
              <a:t>s</a:t>
            </a:r>
            <a:r>
              <a:rPr sz="4000" spc="-407" dirty="0">
                <a:solidFill>
                  <a:schemeClr val="bg1"/>
                </a:solidFill>
              </a:rPr>
              <a:t> </a:t>
            </a:r>
            <a:r>
              <a:rPr sz="4000" spc="-160" dirty="0">
                <a:solidFill>
                  <a:schemeClr val="bg1"/>
                </a:solidFill>
              </a:rPr>
              <a:t>fo</a:t>
            </a:r>
            <a:r>
              <a:rPr sz="4000" spc="-133" dirty="0">
                <a:solidFill>
                  <a:schemeClr val="bg1"/>
                </a:solidFill>
              </a:rPr>
              <a:t>r</a:t>
            </a:r>
            <a:r>
              <a:rPr sz="4000" spc="-407" dirty="0">
                <a:solidFill>
                  <a:schemeClr val="bg1"/>
                </a:solidFill>
              </a:rPr>
              <a:t> </a:t>
            </a:r>
            <a:r>
              <a:rPr sz="4000" spc="-200" dirty="0">
                <a:solidFill>
                  <a:schemeClr val="bg1"/>
                </a:solidFill>
              </a:rPr>
              <a:t>workforce-related</a:t>
            </a:r>
            <a:r>
              <a:rPr sz="4000" spc="-400" dirty="0">
                <a:solidFill>
                  <a:schemeClr val="bg1"/>
                </a:solidFill>
              </a:rPr>
              <a:t> </a:t>
            </a:r>
            <a:r>
              <a:rPr sz="4000" spc="-213" dirty="0">
                <a:solidFill>
                  <a:schemeClr val="bg1"/>
                </a:solidFill>
              </a:rPr>
              <a:t>services</a:t>
            </a:r>
            <a:endParaRPr sz="4000" dirty="0">
              <a:solidFill>
                <a:schemeClr val="bg1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5499" y="156034"/>
            <a:ext cx="1560933" cy="13635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864736" y="3062153"/>
            <a:ext cx="4316307" cy="2128520"/>
            <a:chOff x="2148552" y="2296615"/>
            <a:chExt cx="3237230" cy="15963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8552" y="2775572"/>
              <a:ext cx="1373619" cy="11170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8706" y="2296615"/>
              <a:ext cx="1837005" cy="91547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3543" y="2995176"/>
            <a:ext cx="1949536" cy="122063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61989" y="5470830"/>
            <a:ext cx="3486111" cy="12206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6534" y="5372130"/>
            <a:ext cx="2819807" cy="12206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8693" y="1595829"/>
            <a:ext cx="3956251" cy="111413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599800" y="2884832"/>
            <a:ext cx="4396739" cy="2286000"/>
            <a:chOff x="5699850" y="2163624"/>
            <a:chExt cx="3297554" cy="1714500"/>
          </a:xfrm>
        </p:grpSpPr>
        <p:sp>
          <p:nvSpPr>
            <p:cNvPr id="12" name="object 12"/>
            <p:cNvSpPr/>
            <p:nvPr/>
          </p:nvSpPr>
          <p:spPr>
            <a:xfrm>
              <a:off x="5699850" y="2163624"/>
              <a:ext cx="3297554" cy="1714500"/>
            </a:xfrm>
            <a:custGeom>
              <a:avLst/>
              <a:gdLst/>
              <a:ahLst/>
              <a:cxnLst/>
              <a:rect l="l" t="t" r="r" b="b"/>
              <a:pathLst>
                <a:path w="3297554" h="1714500">
                  <a:moveTo>
                    <a:pt x="3297299" y="1714499"/>
                  </a:moveTo>
                  <a:lnTo>
                    <a:pt x="0" y="1714499"/>
                  </a:lnTo>
                  <a:lnTo>
                    <a:pt x="0" y="0"/>
                  </a:lnTo>
                  <a:lnTo>
                    <a:pt x="3297299" y="0"/>
                  </a:lnTo>
                  <a:lnTo>
                    <a:pt x="3297299" y="1714499"/>
                  </a:lnTo>
                  <a:close/>
                </a:path>
              </a:pathLst>
            </a:custGeom>
            <a:solidFill>
              <a:srgbClr val="DC206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10770" y="2335235"/>
              <a:ext cx="2486471" cy="2095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7034" y="2696590"/>
              <a:ext cx="2262782" cy="2101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05219" y="3058540"/>
              <a:ext cx="2679310" cy="2616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97438" y="3419448"/>
              <a:ext cx="2718048" cy="2626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066" y="4076244"/>
            <a:ext cx="4474633" cy="2335952"/>
          </a:xfrm>
          <a:custGeom>
            <a:avLst/>
            <a:gdLst/>
            <a:ahLst/>
            <a:cxnLst/>
            <a:rect l="l" t="t" r="r" b="b"/>
            <a:pathLst>
              <a:path w="3355975" h="1751964">
                <a:moveTo>
                  <a:pt x="0" y="0"/>
                </a:moveTo>
                <a:lnTo>
                  <a:pt x="3355499" y="0"/>
                </a:lnTo>
                <a:lnTo>
                  <a:pt x="3355499" y="1751399"/>
                </a:lnTo>
                <a:lnTo>
                  <a:pt x="0" y="17513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4495E"/>
            </a:solidFill>
            <a:prstDash val="lg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46433" y="4138729"/>
            <a:ext cx="2077720" cy="5950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6933" marR="6773">
              <a:lnSpc>
                <a:spcPts val="2200"/>
              </a:lnSpc>
              <a:spcBef>
                <a:spcPts val="240"/>
              </a:spcBef>
            </a:pPr>
            <a:r>
              <a:rPr sz="1867" b="1" spc="-80" dirty="0">
                <a:solidFill>
                  <a:schemeClr val="bg1"/>
                </a:solidFill>
                <a:latin typeface="Tahoma"/>
                <a:cs typeface="Tahoma"/>
              </a:rPr>
              <a:t>Virginia</a:t>
            </a:r>
            <a:r>
              <a:rPr sz="1867" b="1" spc="-187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67" b="1" spc="-7" dirty="0">
                <a:solidFill>
                  <a:schemeClr val="bg1"/>
                </a:solidFill>
                <a:latin typeface="Tahoma"/>
                <a:cs typeface="Tahoma"/>
              </a:rPr>
              <a:t>W</a:t>
            </a:r>
            <a:r>
              <a:rPr sz="1867" b="1" spc="-80" dirty="0">
                <a:solidFill>
                  <a:schemeClr val="bg1"/>
                </a:solidFill>
                <a:latin typeface="Tahoma"/>
                <a:cs typeface="Tahoma"/>
              </a:rPr>
              <a:t>orkforce  </a:t>
            </a:r>
            <a:r>
              <a:rPr sz="1867" b="1" spc="-100" dirty="0">
                <a:solidFill>
                  <a:schemeClr val="bg1"/>
                </a:solidFill>
                <a:latin typeface="Tahoma"/>
                <a:cs typeface="Tahoma"/>
              </a:rPr>
              <a:t>Professionals</a:t>
            </a:r>
            <a:endParaRPr sz="18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700" y="1593433"/>
            <a:ext cx="4474633" cy="2335952"/>
          </a:xfrm>
          <a:custGeom>
            <a:avLst/>
            <a:gdLst/>
            <a:ahLst/>
            <a:cxnLst/>
            <a:rect l="l" t="t" r="r" b="b"/>
            <a:pathLst>
              <a:path w="3355975" h="1751964">
                <a:moveTo>
                  <a:pt x="0" y="0"/>
                </a:moveTo>
                <a:lnTo>
                  <a:pt x="3355499" y="0"/>
                </a:lnTo>
                <a:lnTo>
                  <a:pt x="3355499" y="1751399"/>
                </a:lnTo>
                <a:lnTo>
                  <a:pt x="0" y="17513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4495E"/>
            </a:solidFill>
            <a:prstDash val="lg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366001" y="1655918"/>
            <a:ext cx="188383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867" b="1" spc="-80" dirty="0">
                <a:solidFill>
                  <a:schemeClr val="bg1"/>
                </a:solidFill>
                <a:latin typeface="Tahoma"/>
                <a:cs typeface="Tahoma"/>
              </a:rPr>
              <a:t>Virginia</a:t>
            </a:r>
            <a:r>
              <a:rPr sz="1867" b="1" spc="-187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67" b="1" spc="-113" dirty="0">
                <a:solidFill>
                  <a:schemeClr val="bg1"/>
                </a:solidFill>
                <a:latin typeface="Tahoma"/>
                <a:cs typeface="Tahoma"/>
              </a:rPr>
              <a:t>residents</a:t>
            </a:r>
            <a:endParaRPr sz="18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73500" y="1351370"/>
            <a:ext cx="75353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20" dirty="0">
                <a:solidFill>
                  <a:srgbClr val="34495E"/>
                </a:solidFill>
                <a:latin typeface="Tahoma"/>
                <a:cs typeface="Tahoma"/>
              </a:rPr>
              <a:t>Data</a:t>
            </a:r>
            <a:r>
              <a:rPr sz="1333" spc="-160" dirty="0">
                <a:solidFill>
                  <a:srgbClr val="34495E"/>
                </a:solidFill>
                <a:latin typeface="Tahoma"/>
                <a:cs typeface="Tahoma"/>
              </a:rPr>
              <a:t> </a:t>
            </a:r>
            <a:r>
              <a:rPr sz="1333" spc="40" dirty="0">
                <a:solidFill>
                  <a:srgbClr val="34495E"/>
                </a:solidFill>
                <a:latin typeface="Tahoma"/>
                <a:cs typeface="Tahoma"/>
              </a:rPr>
              <a:t>ﬂow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000" y="133584"/>
            <a:ext cx="9728200" cy="1234526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16933" marR="6773">
              <a:lnSpc>
                <a:spcPct val="101000"/>
              </a:lnSpc>
              <a:spcBef>
                <a:spcPts val="87"/>
              </a:spcBef>
            </a:pPr>
            <a:r>
              <a:rPr sz="4000" spc="-173" dirty="0">
                <a:solidFill>
                  <a:schemeClr val="bg1"/>
                </a:solidFill>
              </a:rPr>
              <a:t>The</a:t>
            </a:r>
            <a:r>
              <a:rPr sz="4000" spc="-347" dirty="0">
                <a:solidFill>
                  <a:schemeClr val="bg1"/>
                </a:solidFill>
              </a:rPr>
              <a:t> </a:t>
            </a:r>
            <a:r>
              <a:rPr sz="4000" spc="-152" dirty="0">
                <a:solidFill>
                  <a:schemeClr val="bg1"/>
                </a:solidFill>
              </a:rPr>
              <a:t>Portal</a:t>
            </a:r>
            <a:r>
              <a:rPr sz="4000" spc="-347" dirty="0">
                <a:solidFill>
                  <a:schemeClr val="bg1"/>
                </a:solidFill>
              </a:rPr>
              <a:t> </a:t>
            </a:r>
            <a:r>
              <a:rPr sz="4000" spc="-207" dirty="0">
                <a:solidFill>
                  <a:schemeClr val="bg1"/>
                </a:solidFill>
              </a:rPr>
              <a:t>shields</a:t>
            </a:r>
            <a:r>
              <a:rPr sz="4000" spc="-339" dirty="0">
                <a:solidFill>
                  <a:schemeClr val="bg1"/>
                </a:solidFill>
              </a:rPr>
              <a:t> </a:t>
            </a:r>
            <a:r>
              <a:rPr sz="4000" spc="-227" dirty="0">
                <a:solidFill>
                  <a:schemeClr val="bg1"/>
                </a:solidFill>
              </a:rPr>
              <a:t>users</a:t>
            </a:r>
            <a:r>
              <a:rPr sz="4000" spc="-353" dirty="0">
                <a:solidFill>
                  <a:schemeClr val="bg1"/>
                </a:solidFill>
              </a:rPr>
              <a:t> </a:t>
            </a:r>
            <a:r>
              <a:rPr sz="4000" spc="-193" dirty="0">
                <a:solidFill>
                  <a:schemeClr val="bg1"/>
                </a:solidFill>
              </a:rPr>
              <a:t>from</a:t>
            </a:r>
            <a:r>
              <a:rPr sz="4000" spc="-347" dirty="0">
                <a:solidFill>
                  <a:schemeClr val="bg1"/>
                </a:solidFill>
              </a:rPr>
              <a:t> </a:t>
            </a:r>
            <a:r>
              <a:rPr sz="4000" spc="-233" dirty="0">
                <a:solidFill>
                  <a:schemeClr val="bg1"/>
                </a:solidFill>
              </a:rPr>
              <a:t>complex</a:t>
            </a:r>
            <a:r>
              <a:rPr sz="4000" spc="-339" dirty="0">
                <a:solidFill>
                  <a:schemeClr val="bg1"/>
                </a:solidFill>
              </a:rPr>
              <a:t> </a:t>
            </a:r>
            <a:r>
              <a:rPr sz="4000" spc="-200" dirty="0">
                <a:solidFill>
                  <a:schemeClr val="bg1"/>
                </a:solidFill>
              </a:rPr>
              <a:t>technology </a:t>
            </a:r>
            <a:r>
              <a:rPr sz="4000" spc="-1000" dirty="0">
                <a:solidFill>
                  <a:schemeClr val="bg1"/>
                </a:solidFill>
              </a:rPr>
              <a:t> </a:t>
            </a:r>
            <a:r>
              <a:rPr sz="4000" spc="-227" dirty="0">
                <a:solidFill>
                  <a:schemeClr val="bg1"/>
                </a:solidFill>
              </a:rPr>
              <a:t>landscape,</a:t>
            </a:r>
            <a:r>
              <a:rPr sz="4000" spc="-347" dirty="0">
                <a:solidFill>
                  <a:schemeClr val="bg1"/>
                </a:solidFill>
              </a:rPr>
              <a:t> </a:t>
            </a:r>
            <a:r>
              <a:rPr sz="4000" spc="-193" dirty="0">
                <a:solidFill>
                  <a:schemeClr val="bg1"/>
                </a:solidFill>
              </a:rPr>
              <a:t>without</a:t>
            </a:r>
            <a:r>
              <a:rPr sz="4000" spc="-347" dirty="0">
                <a:solidFill>
                  <a:schemeClr val="bg1"/>
                </a:solidFill>
              </a:rPr>
              <a:t> </a:t>
            </a:r>
            <a:r>
              <a:rPr sz="4000" spc="-207" dirty="0">
                <a:solidFill>
                  <a:schemeClr val="bg1"/>
                </a:solidFill>
              </a:rPr>
              <a:t>replacing</a:t>
            </a:r>
            <a:r>
              <a:rPr sz="4000" spc="-353" dirty="0">
                <a:solidFill>
                  <a:schemeClr val="bg1"/>
                </a:solidFill>
              </a:rPr>
              <a:t> </a:t>
            </a:r>
            <a:r>
              <a:rPr sz="4000" spc="-240" dirty="0">
                <a:solidFill>
                  <a:schemeClr val="bg1"/>
                </a:solidFill>
              </a:rPr>
              <a:t>systems</a:t>
            </a:r>
            <a:r>
              <a:rPr sz="4000" spc="-347" dirty="0">
                <a:solidFill>
                  <a:schemeClr val="bg1"/>
                </a:solidFill>
              </a:rPr>
              <a:t> </a:t>
            </a:r>
            <a:r>
              <a:rPr sz="4000" spc="-147" dirty="0">
                <a:solidFill>
                  <a:schemeClr val="bg1"/>
                </a:solidFill>
              </a:rPr>
              <a:t>of</a:t>
            </a:r>
            <a:r>
              <a:rPr sz="4000" spc="-353" dirty="0">
                <a:solidFill>
                  <a:schemeClr val="bg1"/>
                </a:solidFill>
              </a:rPr>
              <a:t> </a:t>
            </a:r>
            <a:r>
              <a:rPr sz="4000" spc="-167" dirty="0">
                <a:solidFill>
                  <a:schemeClr val="bg1"/>
                </a:solidFill>
              </a:rPr>
              <a:t>record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222534" y="156033"/>
            <a:ext cx="1774613" cy="1366520"/>
            <a:chOff x="7666900" y="117025"/>
            <a:chExt cx="1330960" cy="10248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6625" y="117025"/>
              <a:ext cx="1170700" cy="10226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666900" y="1121061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20">
                  <a:moveTo>
                    <a:pt x="0" y="0"/>
                  </a:moveTo>
                  <a:lnTo>
                    <a:pt x="172349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839250" y="110532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4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839250" y="110532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4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51356" y="4480826"/>
            <a:ext cx="2056553" cy="147963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6933" marR="6773" indent="341197">
              <a:lnSpc>
                <a:spcPts val="2200"/>
              </a:lnSpc>
              <a:spcBef>
                <a:spcPts val="240"/>
              </a:spcBef>
            </a:pPr>
            <a:r>
              <a:rPr sz="1867" b="1" spc="-80" dirty="0">
                <a:solidFill>
                  <a:schemeClr val="bg1"/>
                </a:solidFill>
                <a:latin typeface="Tahoma"/>
                <a:cs typeface="Tahoma"/>
              </a:rPr>
              <a:t>Virginia</a:t>
            </a:r>
            <a:r>
              <a:rPr sz="1867" b="1" spc="-187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67" b="1" spc="-73" dirty="0">
                <a:solidFill>
                  <a:schemeClr val="bg1"/>
                </a:solidFill>
                <a:latin typeface="Tahoma"/>
                <a:cs typeface="Tahoma"/>
              </a:rPr>
              <a:t>Career  </a:t>
            </a:r>
            <a:r>
              <a:rPr sz="1867" b="1" spc="-7" dirty="0">
                <a:solidFill>
                  <a:schemeClr val="bg1"/>
                </a:solidFill>
                <a:latin typeface="Tahoma"/>
                <a:cs typeface="Tahoma"/>
              </a:rPr>
              <a:t>W</a:t>
            </a:r>
            <a:r>
              <a:rPr sz="1867" b="1" spc="-107" dirty="0">
                <a:solidFill>
                  <a:schemeClr val="bg1"/>
                </a:solidFill>
                <a:latin typeface="Tahoma"/>
                <a:cs typeface="Tahoma"/>
              </a:rPr>
              <a:t>ork</a:t>
            </a:r>
            <a:r>
              <a:rPr sz="1867" b="1" spc="-93" dirty="0">
                <a:solidFill>
                  <a:schemeClr val="bg1"/>
                </a:solidFill>
                <a:latin typeface="Tahoma"/>
                <a:cs typeface="Tahoma"/>
              </a:rPr>
              <a:t>s</a:t>
            </a:r>
            <a:r>
              <a:rPr sz="1867" b="1" spc="-193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67" b="1" spc="-120" dirty="0">
                <a:solidFill>
                  <a:schemeClr val="bg1"/>
                </a:solidFill>
                <a:latin typeface="Tahoma"/>
                <a:cs typeface="Tahoma"/>
              </a:rPr>
              <a:t>Dashboards</a:t>
            </a:r>
            <a:endParaRPr sz="1867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418243" marR="332730" indent="-254840">
              <a:spcBef>
                <a:spcPts val="513"/>
              </a:spcBef>
              <a:buFont typeface="Arial"/>
              <a:buChar char="●"/>
              <a:tabLst>
                <a:tab pos="419090" algn="l"/>
              </a:tabLst>
            </a:pPr>
            <a:r>
              <a:rPr sz="1333" spc="40" dirty="0">
                <a:solidFill>
                  <a:schemeClr val="bg1"/>
                </a:solidFill>
                <a:latin typeface="Tahoma"/>
                <a:cs typeface="Tahoma"/>
              </a:rPr>
              <a:t>View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spc="13" dirty="0">
                <a:solidFill>
                  <a:schemeClr val="bg1"/>
                </a:solidFill>
                <a:latin typeface="Tahoma"/>
                <a:cs typeface="Tahoma"/>
              </a:rPr>
              <a:t>individual  resident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dirty="0">
                <a:solidFill>
                  <a:schemeClr val="bg1"/>
                </a:solidFill>
                <a:latin typeface="Tahoma"/>
                <a:cs typeface="Tahoma"/>
              </a:rPr>
              <a:t>progress</a:t>
            </a:r>
          </a:p>
          <a:p>
            <a:pPr marL="418243" marR="160863" indent="-254840">
              <a:buFont typeface="Arial"/>
              <a:buChar char="●"/>
              <a:tabLst>
                <a:tab pos="419090" algn="l"/>
              </a:tabLst>
            </a:pPr>
            <a:r>
              <a:rPr sz="1333" spc="40" dirty="0">
                <a:solidFill>
                  <a:schemeClr val="bg1"/>
                </a:solidFill>
                <a:latin typeface="Tahoma"/>
                <a:cs typeface="Tahoma"/>
              </a:rPr>
              <a:t>View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spc="20" dirty="0">
                <a:solidFill>
                  <a:schemeClr val="bg1"/>
                </a:solidFill>
                <a:latin typeface="Tahoma"/>
                <a:cs typeface="Tahoma"/>
              </a:rPr>
              <a:t>reports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dirty="0">
                <a:solidFill>
                  <a:schemeClr val="bg1"/>
                </a:solidFill>
                <a:latin typeface="Tahoma"/>
                <a:cs typeface="Tahoma"/>
              </a:rPr>
              <a:t>across  </a:t>
            </a:r>
            <a:r>
              <a:rPr sz="1333" spc="-7" dirty="0">
                <a:solidFill>
                  <a:schemeClr val="bg1"/>
                </a:solidFill>
                <a:latin typeface="Tahoma"/>
                <a:cs typeface="Tahoma"/>
              </a:rPr>
              <a:t>groups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spc="20" dirty="0">
                <a:solidFill>
                  <a:schemeClr val="bg1"/>
                </a:solidFill>
                <a:latin typeface="Tahoma"/>
                <a:cs typeface="Tahoma"/>
              </a:rPr>
              <a:t>of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spc="7" dirty="0">
                <a:solidFill>
                  <a:schemeClr val="bg1"/>
                </a:solidFill>
                <a:latin typeface="Tahoma"/>
                <a:cs typeface="Tahoma"/>
              </a:rPr>
              <a:t>residents</a:t>
            </a:r>
            <a:endParaRPr sz="1333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15382" y="1655118"/>
            <a:ext cx="1848273" cy="21720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51645" marR="6773" indent="164248">
              <a:lnSpc>
                <a:spcPts val="2200"/>
              </a:lnSpc>
              <a:spcBef>
                <a:spcPts val="240"/>
              </a:spcBef>
            </a:pPr>
            <a:r>
              <a:rPr sz="1867" b="1" spc="-80" dirty="0">
                <a:solidFill>
                  <a:schemeClr val="bg1"/>
                </a:solidFill>
                <a:latin typeface="Tahoma"/>
                <a:cs typeface="Tahoma"/>
              </a:rPr>
              <a:t>Virginia</a:t>
            </a:r>
            <a:r>
              <a:rPr sz="1867" b="1" spc="-187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67" b="1" spc="-73" dirty="0">
                <a:solidFill>
                  <a:schemeClr val="bg1"/>
                </a:solidFill>
                <a:latin typeface="Tahoma"/>
                <a:cs typeface="Tahoma"/>
              </a:rPr>
              <a:t>Career  </a:t>
            </a:r>
            <a:r>
              <a:rPr sz="1867" b="1" spc="-7" dirty="0">
                <a:solidFill>
                  <a:schemeClr val="bg1"/>
                </a:solidFill>
                <a:latin typeface="Tahoma"/>
                <a:cs typeface="Tahoma"/>
              </a:rPr>
              <a:t>W</a:t>
            </a:r>
            <a:r>
              <a:rPr sz="1867" b="1" spc="-107" dirty="0">
                <a:solidFill>
                  <a:schemeClr val="bg1"/>
                </a:solidFill>
                <a:latin typeface="Tahoma"/>
                <a:cs typeface="Tahoma"/>
              </a:rPr>
              <a:t>ork</a:t>
            </a:r>
            <a:r>
              <a:rPr sz="1867" b="1" spc="-93" dirty="0">
                <a:solidFill>
                  <a:schemeClr val="bg1"/>
                </a:solidFill>
                <a:latin typeface="Tahoma"/>
                <a:cs typeface="Tahoma"/>
              </a:rPr>
              <a:t>s</a:t>
            </a:r>
            <a:r>
              <a:rPr sz="1867" b="1" spc="-193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67" b="1" spc="-93" dirty="0">
                <a:solidFill>
                  <a:schemeClr val="bg1"/>
                </a:solidFill>
                <a:latin typeface="Tahoma"/>
                <a:cs typeface="Tahoma"/>
              </a:rPr>
              <a:t>Refer</a:t>
            </a:r>
            <a:r>
              <a:rPr sz="1867" b="1" spc="-100" dirty="0">
                <a:solidFill>
                  <a:schemeClr val="bg1"/>
                </a:solidFill>
                <a:latin typeface="Tahoma"/>
                <a:cs typeface="Tahoma"/>
              </a:rPr>
              <a:t>r</a:t>
            </a:r>
            <a:r>
              <a:rPr sz="1867" b="1" spc="-107" dirty="0">
                <a:solidFill>
                  <a:schemeClr val="bg1"/>
                </a:solidFill>
                <a:latin typeface="Tahoma"/>
                <a:cs typeface="Tahoma"/>
              </a:rPr>
              <a:t>al</a:t>
            </a:r>
            <a:endParaRPr sz="1867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535927">
              <a:lnSpc>
                <a:spcPts val="2133"/>
              </a:lnSpc>
            </a:pPr>
            <a:r>
              <a:rPr sz="1867" b="1" spc="-87" dirty="0">
                <a:solidFill>
                  <a:schemeClr val="bg1"/>
                </a:solidFill>
                <a:latin typeface="Tahoma"/>
                <a:cs typeface="Tahoma"/>
              </a:rPr>
              <a:t>Portal</a:t>
            </a:r>
            <a:endParaRPr sz="1867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253994" indent="-254840">
              <a:spcBef>
                <a:spcPts val="579"/>
              </a:spcBef>
              <a:buFont typeface="Arial"/>
              <a:buChar char="●"/>
              <a:tabLst>
                <a:tab pos="254840" algn="l"/>
              </a:tabLst>
            </a:pPr>
            <a:r>
              <a:rPr sz="1333" spc="27" dirty="0">
                <a:solidFill>
                  <a:schemeClr val="bg1"/>
                </a:solidFill>
                <a:latin typeface="Tahoma"/>
                <a:cs typeface="Tahoma"/>
              </a:rPr>
              <a:t>Create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spc="7" dirty="0">
                <a:solidFill>
                  <a:schemeClr val="bg1"/>
                </a:solidFill>
                <a:latin typeface="Tahoma"/>
                <a:cs typeface="Tahoma"/>
              </a:rPr>
              <a:t>account</a:t>
            </a:r>
            <a:endParaRPr sz="1333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253994" indent="-254840">
              <a:buFont typeface="Arial"/>
              <a:buChar char="●"/>
              <a:tabLst>
                <a:tab pos="254840" algn="l"/>
              </a:tabLst>
            </a:pPr>
            <a:r>
              <a:rPr sz="1333" dirty="0">
                <a:solidFill>
                  <a:schemeClr val="bg1"/>
                </a:solidFill>
                <a:latin typeface="Tahoma"/>
                <a:cs typeface="Tahoma"/>
              </a:rPr>
              <a:t>Setup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spc="7" dirty="0">
                <a:solidFill>
                  <a:schemeClr val="bg1"/>
                </a:solidFill>
                <a:latin typeface="Tahoma"/>
                <a:cs typeface="Tahoma"/>
              </a:rPr>
              <a:t>user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spc="20" dirty="0">
                <a:solidFill>
                  <a:schemeClr val="bg1"/>
                </a:solidFill>
                <a:latin typeface="Tahoma"/>
                <a:cs typeface="Tahoma"/>
              </a:rPr>
              <a:t>proﬁle</a:t>
            </a:r>
            <a:endParaRPr sz="1333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253994" marR="31326" indent="-254840">
              <a:buFont typeface="Arial"/>
              <a:buChar char="●"/>
              <a:tabLst>
                <a:tab pos="254840" algn="l"/>
              </a:tabLst>
            </a:pPr>
            <a:r>
              <a:rPr sz="1333" spc="13" dirty="0">
                <a:solidFill>
                  <a:schemeClr val="bg1"/>
                </a:solidFill>
                <a:latin typeface="Tahoma"/>
                <a:cs typeface="Tahoma"/>
              </a:rPr>
              <a:t>Recei</a:t>
            </a:r>
            <a:r>
              <a:rPr sz="1333" spc="-7" dirty="0">
                <a:solidFill>
                  <a:schemeClr val="bg1"/>
                </a:solidFill>
                <a:latin typeface="Tahoma"/>
                <a:cs typeface="Tahoma"/>
              </a:rPr>
              <a:t>v</a:t>
            </a:r>
            <a:r>
              <a:rPr sz="1333" spc="-67" dirty="0">
                <a:solidFill>
                  <a:schemeClr val="bg1"/>
                </a:solidFill>
                <a:latin typeface="Tahoma"/>
                <a:cs typeface="Tahoma"/>
              </a:rPr>
              <a:t>e,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spc="-13" dirty="0">
                <a:solidFill>
                  <a:schemeClr val="bg1"/>
                </a:solidFill>
                <a:latin typeface="Tahoma"/>
                <a:cs typeface="Tahoma"/>
              </a:rPr>
              <a:t>accept,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spc="-7" dirty="0">
                <a:solidFill>
                  <a:schemeClr val="bg1"/>
                </a:solidFill>
                <a:latin typeface="Tahoma"/>
                <a:cs typeface="Tahoma"/>
              </a:rPr>
              <a:t>and  </a:t>
            </a:r>
            <a:r>
              <a:rPr sz="1333" spc="7" dirty="0">
                <a:solidFill>
                  <a:schemeClr val="bg1"/>
                </a:solidFill>
                <a:latin typeface="Tahoma"/>
                <a:cs typeface="Tahoma"/>
              </a:rPr>
              <a:t>complete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spc="27" dirty="0">
                <a:solidFill>
                  <a:schemeClr val="bg1"/>
                </a:solidFill>
                <a:latin typeface="Tahoma"/>
                <a:cs typeface="Tahoma"/>
              </a:rPr>
              <a:t>refer</a:t>
            </a:r>
            <a:r>
              <a:rPr sz="1333" dirty="0">
                <a:solidFill>
                  <a:schemeClr val="bg1"/>
                </a:solidFill>
                <a:latin typeface="Tahoma"/>
                <a:cs typeface="Tahoma"/>
              </a:rPr>
              <a:t>r</a:t>
            </a:r>
            <a:r>
              <a:rPr sz="1333" spc="-7" dirty="0">
                <a:solidFill>
                  <a:schemeClr val="bg1"/>
                </a:solidFill>
                <a:latin typeface="Tahoma"/>
                <a:cs typeface="Tahoma"/>
              </a:rPr>
              <a:t>als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spc="27" dirty="0">
                <a:solidFill>
                  <a:schemeClr val="bg1"/>
                </a:solidFill>
                <a:latin typeface="Tahoma"/>
                <a:cs typeface="Tahoma"/>
              </a:rPr>
              <a:t>to  </a:t>
            </a:r>
            <a:r>
              <a:rPr sz="1333" spc="7" dirty="0">
                <a:solidFill>
                  <a:schemeClr val="bg1"/>
                </a:solidFill>
                <a:latin typeface="Tahoma"/>
                <a:cs typeface="Tahoma"/>
              </a:rPr>
              <a:t>state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spc="7" dirty="0">
                <a:solidFill>
                  <a:schemeClr val="bg1"/>
                </a:solidFill>
                <a:latin typeface="Tahoma"/>
                <a:cs typeface="Tahoma"/>
              </a:rPr>
              <a:t>beneﬁts</a:t>
            </a:r>
            <a:r>
              <a:rPr sz="1333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333" spc="-7" dirty="0">
                <a:solidFill>
                  <a:schemeClr val="bg1"/>
                </a:solidFill>
                <a:latin typeface="Tahoma"/>
                <a:cs typeface="Tahoma"/>
              </a:rPr>
              <a:t>and  programs</a:t>
            </a:r>
            <a:endParaRPr sz="1333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2700" y="1593333"/>
            <a:ext cx="1645920" cy="3930948"/>
          </a:xfrm>
          <a:prstGeom prst="rect">
            <a:avLst/>
          </a:prstGeom>
          <a:solidFill>
            <a:srgbClr val="888888"/>
          </a:solidFill>
        </p:spPr>
        <p:txBody>
          <a:bodyPr vert="horz" wrap="square" lIns="0" tIns="104140" rIns="0" bIns="0" rtlCol="0">
            <a:spAutoFit/>
          </a:bodyPr>
          <a:lstStyle/>
          <a:p>
            <a:pPr marL="114297">
              <a:spcBef>
                <a:spcPts val="820"/>
              </a:spcBef>
            </a:pPr>
            <a:r>
              <a:rPr sz="1867" b="1" spc="-100" dirty="0">
                <a:solidFill>
                  <a:srgbClr val="FFFFFF"/>
                </a:solidFill>
                <a:latin typeface="Tahoma"/>
                <a:cs typeface="Tahoma"/>
              </a:rPr>
              <a:t>Dat</a:t>
            </a:r>
            <a:r>
              <a:rPr sz="1867" b="1" spc="-9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67" b="1" spc="-1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b="1" spc="-87" dirty="0">
                <a:solidFill>
                  <a:srgbClr val="FFFFFF"/>
                </a:solidFill>
                <a:latin typeface="Tahoma"/>
                <a:cs typeface="Tahoma"/>
              </a:rPr>
              <a:t>trust</a:t>
            </a:r>
            <a:endParaRPr sz="1867">
              <a:latin typeface="Tahoma"/>
              <a:cs typeface="Tahoma"/>
            </a:endParaRPr>
          </a:p>
          <a:p>
            <a:pPr marL="380990" marR="239601" indent="-254840">
              <a:spcBef>
                <a:spcPts val="987"/>
              </a:spcBef>
              <a:buFont typeface="Arial"/>
              <a:buChar char="●"/>
              <a:tabLst>
                <a:tab pos="380990" algn="l"/>
              </a:tabLst>
            </a:pPr>
            <a:r>
              <a:rPr sz="1333" spc="-33" dirty="0">
                <a:solidFill>
                  <a:srgbClr val="FFFFFF"/>
                </a:solidFill>
                <a:latin typeface="Tahoma"/>
                <a:cs typeface="Tahoma"/>
              </a:rPr>
              <a:t>Legal, </a:t>
            </a:r>
            <a:r>
              <a:rPr sz="1333" spc="-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-7" dirty="0">
                <a:solidFill>
                  <a:srgbClr val="FFFFFF"/>
                </a:solidFill>
                <a:latin typeface="Tahoma"/>
                <a:cs typeface="Tahoma"/>
              </a:rPr>
              <a:t>technical,</a:t>
            </a:r>
            <a:r>
              <a:rPr sz="1333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-7" dirty="0">
                <a:solidFill>
                  <a:srgbClr val="FFFFFF"/>
                </a:solidFill>
                <a:latin typeface="Tahoma"/>
                <a:cs typeface="Tahoma"/>
              </a:rPr>
              <a:t>and  governance </a:t>
            </a:r>
            <a:r>
              <a:rPr sz="13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13" dirty="0">
                <a:solidFill>
                  <a:srgbClr val="FFFFFF"/>
                </a:solidFill>
                <a:latin typeface="Tahoma"/>
                <a:cs typeface="Tahoma"/>
              </a:rPr>
              <a:t>framework</a:t>
            </a:r>
            <a:endParaRPr sz="1333">
              <a:latin typeface="Tahoma"/>
              <a:cs typeface="Tahoma"/>
            </a:endParaRPr>
          </a:p>
          <a:p>
            <a:pPr marL="380990" marR="249760" indent="-254840">
              <a:spcBef>
                <a:spcPts val="1300"/>
              </a:spcBef>
              <a:buFont typeface="Arial"/>
              <a:buChar char="●"/>
              <a:tabLst>
                <a:tab pos="380990" algn="l"/>
              </a:tabLst>
            </a:pPr>
            <a:r>
              <a:rPr sz="1333" spc="-7" dirty="0">
                <a:solidFill>
                  <a:srgbClr val="FFFFFF"/>
                </a:solidFill>
                <a:latin typeface="Tahoma"/>
                <a:cs typeface="Tahoma"/>
              </a:rPr>
              <a:t>Develops, </a:t>
            </a:r>
            <a:r>
              <a:rPr sz="13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-40" dirty="0">
                <a:solidFill>
                  <a:srgbClr val="FFFFFF"/>
                </a:solidFill>
                <a:latin typeface="Tahoma"/>
                <a:cs typeface="Tahoma"/>
              </a:rPr>
              <a:t>manages,</a:t>
            </a:r>
            <a:r>
              <a:rPr sz="1333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-7" dirty="0">
                <a:solidFill>
                  <a:srgbClr val="FFFFFF"/>
                </a:solidFill>
                <a:latin typeface="Tahoma"/>
                <a:cs typeface="Tahoma"/>
              </a:rPr>
              <a:t>and  </a:t>
            </a:r>
            <a:r>
              <a:rPr sz="1333" dirty="0">
                <a:solidFill>
                  <a:srgbClr val="FFFFFF"/>
                </a:solidFill>
                <a:latin typeface="Tahoma"/>
                <a:cs typeface="Tahoma"/>
              </a:rPr>
              <a:t>sustains</a:t>
            </a:r>
            <a:r>
              <a:rPr sz="1333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-20" dirty="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sz="1333" spc="20" dirty="0">
                <a:solidFill>
                  <a:srgbClr val="FFFFFF"/>
                </a:solidFill>
                <a:latin typeface="Tahoma"/>
                <a:cs typeface="Tahoma"/>
              </a:rPr>
              <a:t>collecti</a:t>
            </a:r>
            <a:r>
              <a:rPr sz="1333" spc="7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333" spc="-7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333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13" dirty="0">
                <a:solidFill>
                  <a:srgbClr val="FFFFFF"/>
                </a:solidFill>
                <a:latin typeface="Tahoma"/>
                <a:cs typeface="Tahoma"/>
              </a:rPr>
              <a:t>of  </a:t>
            </a:r>
            <a:r>
              <a:rPr sz="1333" spc="7" dirty="0">
                <a:solidFill>
                  <a:srgbClr val="FFFFFF"/>
                </a:solidFill>
                <a:latin typeface="Tahoma"/>
                <a:cs typeface="Tahoma"/>
              </a:rPr>
              <a:t>organizations  </a:t>
            </a:r>
            <a:r>
              <a:rPr sz="1333" dirty="0">
                <a:solidFill>
                  <a:srgbClr val="FFFFFF"/>
                </a:solidFill>
                <a:latin typeface="Tahoma"/>
                <a:cs typeface="Tahoma"/>
              </a:rPr>
              <a:t>data </a:t>
            </a:r>
            <a:r>
              <a:rPr sz="1333" spc="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13" dirty="0">
                <a:solidFill>
                  <a:srgbClr val="FFFFFF"/>
                </a:solidFill>
                <a:latin typeface="Tahoma"/>
                <a:cs typeface="Tahoma"/>
              </a:rPr>
              <a:t>collaboration </a:t>
            </a:r>
            <a:r>
              <a:rPr sz="1333" spc="-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-7" dirty="0">
                <a:solidFill>
                  <a:srgbClr val="FFFFFF"/>
                </a:solidFill>
                <a:latin typeface="Tahoma"/>
                <a:cs typeface="Tahoma"/>
              </a:rPr>
              <a:t>needs</a:t>
            </a:r>
            <a:endParaRPr sz="1333">
              <a:latin typeface="Tahoma"/>
              <a:cs typeface="Tahoma"/>
            </a:endParaRPr>
          </a:p>
          <a:p>
            <a:pPr marL="380990" indent="-254840">
              <a:spcBef>
                <a:spcPts val="1300"/>
              </a:spcBef>
              <a:buFont typeface="Arial"/>
              <a:buChar char="●"/>
              <a:tabLst>
                <a:tab pos="380990" algn="l"/>
              </a:tabLst>
            </a:pPr>
            <a:r>
              <a:rPr sz="1333" dirty="0">
                <a:solidFill>
                  <a:srgbClr val="FFFFFF"/>
                </a:solidFill>
                <a:latin typeface="Tahoma"/>
                <a:cs typeface="Tahoma"/>
              </a:rPr>
              <a:t>NIST</a:t>
            </a:r>
            <a:r>
              <a:rPr sz="1333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33" dirty="0">
                <a:solidFill>
                  <a:srgbClr val="FFFFFF"/>
                </a:solidFill>
                <a:latin typeface="Tahoma"/>
                <a:cs typeface="Tahoma"/>
              </a:rPr>
              <a:t>800-53</a:t>
            </a:r>
            <a:endParaRPr sz="1333">
              <a:latin typeface="Tahoma"/>
              <a:cs typeface="Tahoma"/>
            </a:endParaRPr>
          </a:p>
          <a:p>
            <a:pPr marL="380990" marR="520687"/>
            <a:r>
              <a:rPr sz="1333" spc="13" dirty="0">
                <a:solidFill>
                  <a:srgbClr val="FFFFFF"/>
                </a:solidFill>
                <a:latin typeface="Tahoma"/>
                <a:cs typeface="Tahoma"/>
              </a:rPr>
              <a:t>security </a:t>
            </a:r>
            <a:r>
              <a:rPr sz="1333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dirty="0">
                <a:solidFill>
                  <a:srgbClr val="FFFFFF"/>
                </a:solidFill>
                <a:latin typeface="Tahoma"/>
                <a:cs typeface="Tahoma"/>
              </a:rPr>
              <a:t>standards</a:t>
            </a:r>
            <a:endParaRPr sz="1333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711949" y="1586983"/>
            <a:ext cx="5181600" cy="4831080"/>
            <a:chOff x="5033962" y="1190237"/>
            <a:chExt cx="3886200" cy="3623310"/>
          </a:xfrm>
        </p:grpSpPr>
        <p:sp>
          <p:nvSpPr>
            <p:cNvPr id="17" name="object 17"/>
            <p:cNvSpPr/>
            <p:nvPr/>
          </p:nvSpPr>
          <p:spPr>
            <a:xfrm>
              <a:off x="5288399" y="1195000"/>
              <a:ext cx="3626485" cy="3613785"/>
            </a:xfrm>
            <a:custGeom>
              <a:avLst/>
              <a:gdLst/>
              <a:ahLst/>
              <a:cxnLst/>
              <a:rect l="l" t="t" r="r" b="b"/>
              <a:pathLst>
                <a:path w="3626484" h="3613785">
                  <a:moveTo>
                    <a:pt x="3626399" y="3613499"/>
                  </a:moveTo>
                  <a:lnTo>
                    <a:pt x="0" y="3613499"/>
                  </a:lnTo>
                  <a:lnTo>
                    <a:pt x="0" y="0"/>
                  </a:lnTo>
                  <a:lnTo>
                    <a:pt x="3626399" y="0"/>
                  </a:lnTo>
                  <a:lnTo>
                    <a:pt x="3626399" y="3613499"/>
                  </a:lnTo>
                  <a:close/>
                </a:path>
              </a:pathLst>
            </a:custGeom>
            <a:solidFill>
              <a:srgbClr val="34495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288399" y="1195000"/>
              <a:ext cx="3626485" cy="3613785"/>
            </a:xfrm>
            <a:custGeom>
              <a:avLst/>
              <a:gdLst/>
              <a:ahLst/>
              <a:cxnLst/>
              <a:rect l="l" t="t" r="r" b="b"/>
              <a:pathLst>
                <a:path w="3626484" h="3613785">
                  <a:moveTo>
                    <a:pt x="0" y="0"/>
                  </a:moveTo>
                  <a:lnTo>
                    <a:pt x="3626399" y="0"/>
                  </a:lnTo>
                  <a:lnTo>
                    <a:pt x="3626399" y="3613499"/>
                  </a:lnTo>
                  <a:lnTo>
                    <a:pt x="0" y="361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34495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095950" y="3001750"/>
              <a:ext cx="193040" cy="0"/>
            </a:xfrm>
            <a:custGeom>
              <a:avLst/>
              <a:gdLst/>
              <a:ahLst/>
              <a:cxnLst/>
              <a:rect l="l" t="t" r="r" b="b"/>
              <a:pathLst>
                <a:path w="193039">
                  <a:moveTo>
                    <a:pt x="19244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052724" y="29860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31465"/>
                  </a:moveTo>
                  <a:lnTo>
                    <a:pt x="0" y="15732"/>
                  </a:lnTo>
                  <a:lnTo>
                    <a:pt x="43225" y="0"/>
                  </a:lnTo>
                  <a:lnTo>
                    <a:pt x="43225" y="3146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052724" y="29860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0"/>
                  </a:moveTo>
                  <a:lnTo>
                    <a:pt x="0" y="15732"/>
                  </a:lnTo>
                  <a:lnTo>
                    <a:pt x="43225" y="31465"/>
                  </a:lnTo>
                  <a:lnTo>
                    <a:pt x="43225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038725" y="3001750"/>
              <a:ext cx="193040" cy="0"/>
            </a:xfrm>
            <a:custGeom>
              <a:avLst/>
              <a:gdLst/>
              <a:ahLst/>
              <a:cxnLst/>
              <a:rect l="l" t="t" r="r" b="b"/>
              <a:pathLst>
                <a:path w="193039">
                  <a:moveTo>
                    <a:pt x="0" y="0"/>
                  </a:moveTo>
                  <a:lnTo>
                    <a:pt x="192449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231175" y="29860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231175" y="29860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395501" y="3867068"/>
            <a:ext cx="1978660" cy="718872"/>
          </a:xfrm>
          <a:prstGeom prst="rect">
            <a:avLst/>
          </a:prstGeom>
          <a:solidFill>
            <a:srgbClr val="DC2060"/>
          </a:solidFill>
        </p:spPr>
        <p:txBody>
          <a:bodyPr vert="horz" wrap="square" lIns="0" tIns="847" rIns="0" bIns="0" rtlCol="0">
            <a:spAutoFit/>
          </a:bodyPr>
          <a:lstStyle/>
          <a:p>
            <a:pPr>
              <a:spcBef>
                <a:spcPts val="7"/>
              </a:spcBef>
            </a:pPr>
            <a:endParaRPr sz="2000">
              <a:latin typeface="Times New Roman"/>
              <a:cs typeface="Times New Roman"/>
            </a:endParaRPr>
          </a:p>
          <a:p>
            <a:pPr marL="562173" marR="551165" indent="122764"/>
            <a:r>
              <a:rPr sz="1333" spc="13" dirty="0">
                <a:solidFill>
                  <a:srgbClr val="FFFFFF"/>
                </a:solidFill>
                <a:latin typeface="Tahoma"/>
                <a:cs typeface="Tahoma"/>
              </a:rPr>
              <a:t>GeoSols </a:t>
            </a:r>
            <a:r>
              <a:rPr sz="1333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dirty="0">
                <a:solidFill>
                  <a:srgbClr val="FFFFFF"/>
                </a:solidFill>
                <a:latin typeface="Tahoma"/>
                <a:cs typeface="Tahoma"/>
              </a:rPr>
              <a:t>(Title</a:t>
            </a:r>
            <a:r>
              <a:rPr sz="1333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4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333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33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333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-33" dirty="0">
                <a:solidFill>
                  <a:srgbClr val="FFFFFF"/>
                </a:solidFill>
                <a:latin typeface="Tahoma"/>
                <a:cs typeface="Tahoma"/>
              </a:rPr>
              <a:t>3)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28999" y="4729399"/>
            <a:ext cx="2059093" cy="718872"/>
          </a:xfrm>
          <a:prstGeom prst="rect">
            <a:avLst/>
          </a:prstGeom>
          <a:solidFill>
            <a:srgbClr val="78909B"/>
          </a:solidFill>
        </p:spPr>
        <p:txBody>
          <a:bodyPr vert="horz" wrap="square" lIns="0" tIns="847" rIns="0" bIns="0" rtlCol="0">
            <a:spAutoFit/>
          </a:bodyPr>
          <a:lstStyle/>
          <a:p>
            <a:pPr>
              <a:spcBef>
                <a:spcPts val="7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520687" marR="509681" indent="231981"/>
            <a:r>
              <a:rPr sz="1333" spc="53" dirty="0">
                <a:solidFill>
                  <a:srgbClr val="FFFFFF"/>
                </a:solidFill>
                <a:latin typeface="Tahoma"/>
                <a:cs typeface="Tahoma"/>
              </a:rPr>
              <a:t>VaCMS </a:t>
            </a:r>
            <a:r>
              <a:rPr sz="1333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-47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333" spc="-16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333" spc="10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333" spc="-13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333" spc="20" dirty="0">
                <a:solidFill>
                  <a:srgbClr val="FFFFFF"/>
                </a:solidFill>
                <a:latin typeface="Tahoma"/>
                <a:cs typeface="Tahoma"/>
              </a:rPr>
              <a:t>/SNAP)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89899" y="2637565"/>
            <a:ext cx="1978660" cy="718872"/>
          </a:xfrm>
          <a:prstGeom prst="rect">
            <a:avLst/>
          </a:prstGeom>
          <a:solidFill>
            <a:srgbClr val="78909B"/>
          </a:solidFill>
        </p:spPr>
        <p:txBody>
          <a:bodyPr vert="horz" wrap="square" lIns="0" tIns="847" rIns="0" bIns="0" rtlCol="0">
            <a:spAutoFit/>
          </a:bodyPr>
          <a:lstStyle/>
          <a:p>
            <a:pPr>
              <a:spcBef>
                <a:spcPts val="7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33" spc="60" dirty="0">
                <a:solidFill>
                  <a:srgbClr val="FFFFFF"/>
                </a:solidFill>
                <a:latin typeface="Tahoma"/>
                <a:cs typeface="Tahoma"/>
              </a:rPr>
              <a:t>AWARE</a:t>
            </a:r>
            <a:endParaRPr sz="1333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333" dirty="0">
                <a:solidFill>
                  <a:srgbClr val="FFFFFF"/>
                </a:solidFill>
                <a:latin typeface="Tahoma"/>
                <a:cs typeface="Tahoma"/>
              </a:rPr>
              <a:t>(Title</a:t>
            </a:r>
            <a:r>
              <a:rPr sz="1333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33" spc="-33" dirty="0">
                <a:solidFill>
                  <a:srgbClr val="FFFFFF"/>
                </a:solidFill>
                <a:latin typeface="Tahoma"/>
                <a:cs typeface="Tahoma"/>
              </a:rPr>
              <a:t>4)</a:t>
            </a:r>
            <a:endParaRPr sz="1333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53296" y="1670481"/>
            <a:ext cx="4726093" cy="4610947"/>
            <a:chOff x="264972" y="1252861"/>
            <a:chExt cx="3544570" cy="3458210"/>
          </a:xfrm>
        </p:grpSpPr>
        <p:sp>
          <p:nvSpPr>
            <p:cNvPr id="29" name="object 29"/>
            <p:cNvSpPr/>
            <p:nvPr/>
          </p:nvSpPr>
          <p:spPr>
            <a:xfrm>
              <a:off x="3542265" y="3056692"/>
              <a:ext cx="247015" cy="876300"/>
            </a:xfrm>
            <a:custGeom>
              <a:avLst/>
              <a:gdLst/>
              <a:ahLst/>
              <a:cxnLst/>
              <a:rect l="l" t="t" r="r" b="b"/>
              <a:pathLst>
                <a:path w="247014" h="876300">
                  <a:moveTo>
                    <a:pt x="0" y="876189"/>
                  </a:moveTo>
                  <a:lnTo>
                    <a:pt x="24671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773831" y="3015085"/>
              <a:ext cx="30480" cy="46355"/>
            </a:xfrm>
            <a:custGeom>
              <a:avLst/>
              <a:gdLst/>
              <a:ahLst/>
              <a:cxnLst/>
              <a:rect l="l" t="t" r="r" b="b"/>
              <a:pathLst>
                <a:path w="30479" h="46355">
                  <a:moveTo>
                    <a:pt x="30287" y="45871"/>
                  </a:moveTo>
                  <a:lnTo>
                    <a:pt x="0" y="37343"/>
                  </a:lnTo>
                  <a:lnTo>
                    <a:pt x="26859" y="0"/>
                  </a:lnTo>
                  <a:lnTo>
                    <a:pt x="30287" y="4587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773831" y="3015085"/>
              <a:ext cx="30480" cy="46355"/>
            </a:xfrm>
            <a:custGeom>
              <a:avLst/>
              <a:gdLst/>
              <a:ahLst/>
              <a:cxnLst/>
              <a:rect l="l" t="t" r="r" b="b"/>
              <a:pathLst>
                <a:path w="30479" h="46355">
                  <a:moveTo>
                    <a:pt x="30287" y="45871"/>
                  </a:moveTo>
                  <a:lnTo>
                    <a:pt x="26859" y="0"/>
                  </a:lnTo>
                  <a:lnTo>
                    <a:pt x="0" y="37343"/>
                  </a:lnTo>
                  <a:lnTo>
                    <a:pt x="30287" y="4587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542265" y="2070774"/>
              <a:ext cx="247015" cy="876300"/>
            </a:xfrm>
            <a:custGeom>
              <a:avLst/>
              <a:gdLst/>
              <a:ahLst/>
              <a:cxnLst/>
              <a:rect l="l" t="t" r="r" b="b"/>
              <a:pathLst>
                <a:path w="247014" h="876300">
                  <a:moveTo>
                    <a:pt x="0" y="0"/>
                  </a:moveTo>
                  <a:lnTo>
                    <a:pt x="246705" y="87589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773827" y="2942400"/>
              <a:ext cx="30480" cy="46355"/>
            </a:xfrm>
            <a:custGeom>
              <a:avLst/>
              <a:gdLst/>
              <a:ahLst/>
              <a:cxnLst/>
              <a:rect l="l" t="t" r="r" b="b"/>
              <a:pathLst>
                <a:path w="30479" h="46355">
                  <a:moveTo>
                    <a:pt x="26862" y="45871"/>
                  </a:moveTo>
                  <a:lnTo>
                    <a:pt x="0" y="8530"/>
                  </a:lnTo>
                  <a:lnTo>
                    <a:pt x="30286" y="0"/>
                  </a:lnTo>
                  <a:lnTo>
                    <a:pt x="26862" y="4587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773827" y="2942400"/>
              <a:ext cx="30480" cy="46355"/>
            </a:xfrm>
            <a:custGeom>
              <a:avLst/>
              <a:gdLst/>
              <a:ahLst/>
              <a:cxnLst/>
              <a:rect l="l" t="t" r="r" b="b"/>
              <a:pathLst>
                <a:path w="30479" h="46355">
                  <a:moveTo>
                    <a:pt x="0" y="8530"/>
                  </a:moveTo>
                  <a:lnTo>
                    <a:pt x="26862" y="45871"/>
                  </a:lnTo>
                  <a:lnTo>
                    <a:pt x="30286" y="0"/>
                  </a:lnTo>
                  <a:lnTo>
                    <a:pt x="0" y="853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557819" y="2125859"/>
              <a:ext cx="247015" cy="876300"/>
            </a:xfrm>
            <a:custGeom>
              <a:avLst/>
              <a:gdLst/>
              <a:ahLst/>
              <a:cxnLst/>
              <a:rect l="l" t="t" r="r" b="b"/>
              <a:pathLst>
                <a:path w="247014" h="876300">
                  <a:moveTo>
                    <a:pt x="246705" y="87589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542675" y="2084253"/>
              <a:ext cx="30480" cy="46355"/>
            </a:xfrm>
            <a:custGeom>
              <a:avLst/>
              <a:gdLst/>
              <a:ahLst/>
              <a:cxnLst/>
              <a:rect l="l" t="t" r="r" b="b"/>
              <a:pathLst>
                <a:path w="30479" h="46355">
                  <a:moveTo>
                    <a:pt x="0" y="45871"/>
                  </a:moveTo>
                  <a:lnTo>
                    <a:pt x="3424" y="0"/>
                  </a:lnTo>
                  <a:lnTo>
                    <a:pt x="30286" y="37341"/>
                  </a:lnTo>
                  <a:lnTo>
                    <a:pt x="0" y="4587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542675" y="2084253"/>
              <a:ext cx="30480" cy="46355"/>
            </a:xfrm>
            <a:custGeom>
              <a:avLst/>
              <a:gdLst/>
              <a:ahLst/>
              <a:cxnLst/>
              <a:rect l="l" t="t" r="r" b="b"/>
              <a:pathLst>
                <a:path w="30479" h="46355">
                  <a:moveTo>
                    <a:pt x="30286" y="37341"/>
                  </a:moveTo>
                  <a:lnTo>
                    <a:pt x="3424" y="0"/>
                  </a:lnTo>
                  <a:lnTo>
                    <a:pt x="0" y="45871"/>
                  </a:lnTo>
                  <a:lnTo>
                    <a:pt x="30286" y="3734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3557814" y="3001749"/>
              <a:ext cx="247015" cy="876300"/>
            </a:xfrm>
            <a:custGeom>
              <a:avLst/>
              <a:gdLst/>
              <a:ahLst/>
              <a:cxnLst/>
              <a:rect l="l" t="t" r="r" b="b"/>
              <a:pathLst>
                <a:path w="247014" h="876300">
                  <a:moveTo>
                    <a:pt x="246710" y="0"/>
                  </a:moveTo>
                  <a:lnTo>
                    <a:pt x="0" y="876188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542670" y="3873674"/>
              <a:ext cx="30480" cy="46355"/>
            </a:xfrm>
            <a:custGeom>
              <a:avLst/>
              <a:gdLst/>
              <a:ahLst/>
              <a:cxnLst/>
              <a:rect l="l" t="t" r="r" b="b"/>
              <a:pathLst>
                <a:path w="30479" h="46354">
                  <a:moveTo>
                    <a:pt x="3428" y="45871"/>
                  </a:moveTo>
                  <a:lnTo>
                    <a:pt x="0" y="0"/>
                  </a:lnTo>
                  <a:lnTo>
                    <a:pt x="30287" y="8527"/>
                  </a:lnTo>
                  <a:lnTo>
                    <a:pt x="3428" y="4587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3542670" y="3873674"/>
              <a:ext cx="30480" cy="46355"/>
            </a:xfrm>
            <a:custGeom>
              <a:avLst/>
              <a:gdLst/>
              <a:ahLst/>
              <a:cxnLst/>
              <a:rect l="l" t="t" r="r" b="b"/>
              <a:pathLst>
                <a:path w="30479" h="46354">
                  <a:moveTo>
                    <a:pt x="0" y="0"/>
                  </a:moveTo>
                  <a:lnTo>
                    <a:pt x="3428" y="45871"/>
                  </a:lnTo>
                  <a:lnTo>
                    <a:pt x="30287" y="852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247" y="3595597"/>
              <a:ext cx="761499" cy="11150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3022" y="1710703"/>
              <a:ext cx="726000" cy="120494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972" y="1696653"/>
              <a:ext cx="922649" cy="12049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1137" y="1252861"/>
              <a:ext cx="271575" cy="23724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1137" y="3355350"/>
              <a:ext cx="271575" cy="23724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0228905" y="2089246"/>
            <a:ext cx="252307" cy="398780"/>
            <a:chOff x="7671679" y="1566934"/>
            <a:chExt cx="189230" cy="299085"/>
          </a:xfrm>
        </p:grpSpPr>
        <p:sp>
          <p:nvSpPr>
            <p:cNvPr id="47" name="object 47"/>
            <p:cNvSpPr/>
            <p:nvPr/>
          </p:nvSpPr>
          <p:spPr>
            <a:xfrm>
              <a:off x="7671679" y="1566934"/>
              <a:ext cx="189230" cy="136525"/>
            </a:xfrm>
            <a:custGeom>
              <a:avLst/>
              <a:gdLst/>
              <a:ahLst/>
              <a:cxnLst/>
              <a:rect l="l" t="t" r="r" b="b"/>
              <a:pathLst>
                <a:path w="189229" h="136525">
                  <a:moveTo>
                    <a:pt x="188999" y="135899"/>
                  </a:moveTo>
                  <a:lnTo>
                    <a:pt x="0" y="135899"/>
                  </a:lnTo>
                  <a:lnTo>
                    <a:pt x="0" y="0"/>
                  </a:lnTo>
                  <a:lnTo>
                    <a:pt x="188999" y="0"/>
                  </a:lnTo>
                  <a:lnTo>
                    <a:pt x="188999" y="135899"/>
                  </a:lnTo>
                  <a:close/>
                </a:path>
              </a:pathLst>
            </a:custGeom>
            <a:solidFill>
              <a:srgbClr val="DC206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671679" y="1729705"/>
              <a:ext cx="189230" cy="136525"/>
            </a:xfrm>
            <a:custGeom>
              <a:avLst/>
              <a:gdLst/>
              <a:ahLst/>
              <a:cxnLst/>
              <a:rect l="l" t="t" r="r" b="b"/>
              <a:pathLst>
                <a:path w="189229" h="136525">
                  <a:moveTo>
                    <a:pt x="188999" y="135899"/>
                  </a:moveTo>
                  <a:lnTo>
                    <a:pt x="0" y="135899"/>
                  </a:lnTo>
                  <a:lnTo>
                    <a:pt x="0" y="0"/>
                  </a:lnTo>
                  <a:lnTo>
                    <a:pt x="188999" y="0"/>
                  </a:lnTo>
                  <a:lnTo>
                    <a:pt x="188999" y="135899"/>
                  </a:lnTo>
                  <a:close/>
                </a:path>
              </a:pathLst>
            </a:custGeom>
            <a:solidFill>
              <a:srgbClr val="78909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044850" y="1586984"/>
            <a:ext cx="4848013" cy="863805"/>
          </a:xfrm>
          <a:prstGeom prst="rect">
            <a:avLst/>
          </a:prstGeom>
        </p:spPr>
        <p:txBody>
          <a:bodyPr vert="horz" wrap="square" lIns="0" tIns="110913" rIns="0" bIns="0" rtlCol="0">
            <a:spAutoFit/>
          </a:bodyPr>
          <a:lstStyle/>
          <a:p>
            <a:pPr marL="348818">
              <a:spcBef>
                <a:spcPts val="873"/>
              </a:spcBef>
            </a:pPr>
            <a:r>
              <a:rPr sz="1867" b="1" spc="-80" dirty="0">
                <a:solidFill>
                  <a:srgbClr val="FFFFFF"/>
                </a:solidFill>
                <a:latin typeface="Tahoma"/>
                <a:cs typeface="Tahoma"/>
              </a:rPr>
              <a:t>Multiple,</a:t>
            </a:r>
            <a:r>
              <a:rPr sz="1867" b="1" spc="-18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b="1" spc="-6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867" b="1" spc="-93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67" b="1" spc="-147" dirty="0">
                <a:solidFill>
                  <a:srgbClr val="FFFFFF"/>
                </a:solidFill>
                <a:latin typeface="Tahoma"/>
                <a:cs typeface="Tahoma"/>
              </a:rPr>
              <a:t>agmente</a:t>
            </a:r>
            <a:r>
              <a:rPr sz="1867" b="1" spc="-14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67" b="1" spc="-1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b="1" spc="-127" dirty="0">
                <a:solidFill>
                  <a:srgbClr val="FFFFFF"/>
                </a:solidFill>
                <a:latin typeface="Tahoma"/>
                <a:cs typeface="Tahoma"/>
              </a:rPr>
              <a:t>systems</a:t>
            </a:r>
            <a:r>
              <a:rPr sz="1867" b="1" spc="-18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b="1" spc="-1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67" b="1" spc="-6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867" b="1" spc="-1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b="1" spc="-93" dirty="0">
                <a:solidFill>
                  <a:srgbClr val="FFFFFF"/>
                </a:solidFill>
                <a:latin typeface="Tahoma"/>
                <a:cs typeface="Tahoma"/>
              </a:rPr>
              <a:t>record</a:t>
            </a:r>
            <a:endParaRPr sz="1867">
              <a:latin typeface="Tahoma"/>
              <a:cs typeface="Tahoma"/>
            </a:endParaRPr>
          </a:p>
          <a:p>
            <a:pPr marL="3504266" marR="190495">
              <a:lnSpc>
                <a:spcPct val="133500"/>
              </a:lnSpc>
              <a:spcBef>
                <a:spcPts val="433"/>
              </a:spcBef>
            </a:pPr>
            <a:r>
              <a:rPr sz="1067" spc="13" dirty="0">
                <a:solidFill>
                  <a:srgbClr val="FFFFFF"/>
                </a:solidFill>
                <a:latin typeface="Tahoma"/>
                <a:cs typeface="Tahoma"/>
              </a:rPr>
              <a:t>Fully</a:t>
            </a:r>
            <a:r>
              <a:rPr sz="1067" spc="-1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67" spc="7" dirty="0">
                <a:solidFill>
                  <a:srgbClr val="FFFFFF"/>
                </a:solidFill>
                <a:latin typeface="Tahoma"/>
                <a:cs typeface="Tahoma"/>
              </a:rPr>
              <a:t>connected  </a:t>
            </a:r>
            <a:r>
              <a:rPr sz="1067" spc="33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067" spc="13" dirty="0">
                <a:solidFill>
                  <a:srgbClr val="FFFFFF"/>
                </a:solidFill>
                <a:latin typeface="Tahoma"/>
                <a:cs typeface="Tahoma"/>
              </a:rPr>
              <a:t>artially</a:t>
            </a:r>
            <a:r>
              <a:rPr sz="1067" spc="-1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67" spc="7" dirty="0">
                <a:solidFill>
                  <a:srgbClr val="FFFFFF"/>
                </a:solidFill>
                <a:latin typeface="Tahoma"/>
                <a:cs typeface="Tahoma"/>
              </a:rPr>
              <a:t>connected</a:t>
            </a:r>
            <a:endParaRPr sz="1067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6429" y="5631930"/>
            <a:ext cx="2929467" cy="64957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5511" marR="6773" indent="-69424">
              <a:lnSpc>
                <a:spcPct val="116100"/>
              </a:lnSpc>
              <a:spcBef>
                <a:spcPts val="133"/>
              </a:spcBef>
            </a:pPr>
            <a:r>
              <a:rPr sz="1867" spc="20" dirty="0">
                <a:solidFill>
                  <a:srgbClr val="DC2060"/>
                </a:solidFill>
                <a:latin typeface="Tahoma"/>
                <a:cs typeface="Tahoma"/>
              </a:rPr>
              <a:t>Guides</a:t>
            </a:r>
            <a:r>
              <a:rPr sz="1867" spc="-227" dirty="0">
                <a:solidFill>
                  <a:srgbClr val="DC2060"/>
                </a:solidFill>
                <a:latin typeface="Tahoma"/>
                <a:cs typeface="Tahoma"/>
              </a:rPr>
              <a:t> </a:t>
            </a:r>
            <a:r>
              <a:rPr sz="1867" spc="27" dirty="0">
                <a:solidFill>
                  <a:srgbClr val="DC2060"/>
                </a:solidFill>
                <a:latin typeface="Tahoma"/>
                <a:cs typeface="Tahoma"/>
              </a:rPr>
              <a:t>client</a:t>
            </a:r>
            <a:r>
              <a:rPr sz="1867" spc="-227" dirty="0">
                <a:solidFill>
                  <a:srgbClr val="DC2060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srgbClr val="DC2060"/>
                </a:solidFill>
                <a:latin typeface="Tahoma"/>
                <a:cs typeface="Tahoma"/>
              </a:rPr>
              <a:t>step</a:t>
            </a:r>
            <a:r>
              <a:rPr sz="1867" spc="-227" dirty="0">
                <a:solidFill>
                  <a:srgbClr val="DC2060"/>
                </a:solidFill>
                <a:latin typeface="Tahoma"/>
                <a:cs typeface="Tahoma"/>
              </a:rPr>
              <a:t> </a:t>
            </a:r>
            <a:r>
              <a:rPr sz="1867" spc="-20" dirty="0">
                <a:solidFill>
                  <a:srgbClr val="DC2060"/>
                </a:solidFill>
                <a:latin typeface="Tahoma"/>
                <a:cs typeface="Tahoma"/>
              </a:rPr>
              <a:t>b</a:t>
            </a:r>
            <a:r>
              <a:rPr sz="1867" spc="20" dirty="0">
                <a:solidFill>
                  <a:srgbClr val="DC2060"/>
                </a:solidFill>
                <a:latin typeface="Tahoma"/>
                <a:cs typeface="Tahoma"/>
              </a:rPr>
              <a:t>y</a:t>
            </a:r>
            <a:r>
              <a:rPr sz="1867" spc="-227" dirty="0">
                <a:solidFill>
                  <a:srgbClr val="DC2060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srgbClr val="DC2060"/>
                </a:solidFill>
                <a:latin typeface="Tahoma"/>
                <a:cs typeface="Tahoma"/>
              </a:rPr>
              <a:t>step</a:t>
            </a:r>
            <a:r>
              <a:rPr sz="1867" spc="-227" dirty="0">
                <a:solidFill>
                  <a:srgbClr val="DC2060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srgbClr val="DC2060"/>
                </a:solidFill>
                <a:latin typeface="Tahoma"/>
                <a:cs typeface="Tahoma"/>
              </a:rPr>
              <a:t>to  </a:t>
            </a:r>
            <a:r>
              <a:rPr sz="1867" spc="27" dirty="0">
                <a:solidFill>
                  <a:srgbClr val="DC2060"/>
                </a:solidFill>
                <a:latin typeface="Tahoma"/>
                <a:cs typeface="Tahoma"/>
              </a:rPr>
              <a:t>different</a:t>
            </a:r>
            <a:r>
              <a:rPr sz="1867" spc="-227" dirty="0">
                <a:solidFill>
                  <a:srgbClr val="DC2060"/>
                </a:solidFill>
                <a:latin typeface="Tahoma"/>
                <a:cs typeface="Tahoma"/>
              </a:rPr>
              <a:t> </a:t>
            </a:r>
            <a:r>
              <a:rPr sz="1867" spc="-20" dirty="0">
                <a:solidFill>
                  <a:srgbClr val="DC2060"/>
                </a:solidFill>
                <a:latin typeface="Tahoma"/>
                <a:cs typeface="Tahoma"/>
              </a:rPr>
              <a:t>agency</a:t>
            </a:r>
            <a:r>
              <a:rPr sz="1867" spc="-227" dirty="0">
                <a:solidFill>
                  <a:srgbClr val="DC2060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srgbClr val="DC2060"/>
                </a:solidFill>
                <a:latin typeface="Tahoma"/>
                <a:cs typeface="Tahoma"/>
              </a:rPr>
              <a:t>resources</a:t>
            </a:r>
            <a:endParaRPr sz="1867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8734" y="1449533"/>
            <a:ext cx="723053" cy="658707"/>
          </a:xfrm>
          <a:custGeom>
            <a:avLst/>
            <a:gdLst/>
            <a:ahLst/>
            <a:cxnLst/>
            <a:rect l="l" t="t" r="r" b="b"/>
            <a:pathLst>
              <a:path w="542289" h="494030">
                <a:moveTo>
                  <a:pt x="271049" y="493499"/>
                </a:moveTo>
                <a:lnTo>
                  <a:pt x="222328" y="489524"/>
                </a:lnTo>
                <a:lnTo>
                  <a:pt x="176471" y="478062"/>
                </a:lnTo>
                <a:lnTo>
                  <a:pt x="134245" y="459811"/>
                </a:lnTo>
                <a:lnTo>
                  <a:pt x="96415" y="435467"/>
                </a:lnTo>
                <a:lnTo>
                  <a:pt x="63747" y="405727"/>
                </a:lnTo>
                <a:lnTo>
                  <a:pt x="37006" y="371289"/>
                </a:lnTo>
                <a:lnTo>
                  <a:pt x="16957" y="332849"/>
                </a:lnTo>
                <a:lnTo>
                  <a:pt x="4366" y="291103"/>
                </a:lnTo>
                <a:lnTo>
                  <a:pt x="0" y="246749"/>
                </a:lnTo>
                <a:lnTo>
                  <a:pt x="4366" y="202396"/>
                </a:lnTo>
                <a:lnTo>
                  <a:pt x="16957" y="160650"/>
                </a:lnTo>
                <a:lnTo>
                  <a:pt x="37006" y="122210"/>
                </a:lnTo>
                <a:lnTo>
                  <a:pt x="63747" y="87772"/>
                </a:lnTo>
                <a:lnTo>
                  <a:pt x="96415" y="58032"/>
                </a:lnTo>
                <a:lnTo>
                  <a:pt x="134245" y="33688"/>
                </a:lnTo>
                <a:lnTo>
                  <a:pt x="176471" y="15437"/>
                </a:lnTo>
                <a:lnTo>
                  <a:pt x="222328" y="3975"/>
                </a:lnTo>
                <a:lnTo>
                  <a:pt x="271049" y="0"/>
                </a:lnTo>
                <a:lnTo>
                  <a:pt x="319771" y="3975"/>
                </a:lnTo>
                <a:lnTo>
                  <a:pt x="365628" y="15437"/>
                </a:lnTo>
                <a:lnTo>
                  <a:pt x="407854" y="33688"/>
                </a:lnTo>
                <a:lnTo>
                  <a:pt x="445684" y="58032"/>
                </a:lnTo>
                <a:lnTo>
                  <a:pt x="478352" y="87772"/>
                </a:lnTo>
                <a:lnTo>
                  <a:pt x="505093" y="122210"/>
                </a:lnTo>
                <a:lnTo>
                  <a:pt x="525142" y="160650"/>
                </a:lnTo>
                <a:lnTo>
                  <a:pt x="537733" y="202396"/>
                </a:lnTo>
                <a:lnTo>
                  <a:pt x="542099" y="246749"/>
                </a:lnTo>
                <a:lnTo>
                  <a:pt x="537733" y="291103"/>
                </a:lnTo>
                <a:lnTo>
                  <a:pt x="525142" y="332849"/>
                </a:lnTo>
                <a:lnTo>
                  <a:pt x="505093" y="371289"/>
                </a:lnTo>
                <a:lnTo>
                  <a:pt x="478352" y="405727"/>
                </a:lnTo>
                <a:lnTo>
                  <a:pt x="445684" y="435467"/>
                </a:lnTo>
                <a:lnTo>
                  <a:pt x="407854" y="459811"/>
                </a:lnTo>
                <a:lnTo>
                  <a:pt x="365628" y="478062"/>
                </a:lnTo>
                <a:lnTo>
                  <a:pt x="319771" y="489524"/>
                </a:lnTo>
                <a:lnTo>
                  <a:pt x="271049" y="493499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351001" y="2832999"/>
            <a:ext cx="3498427" cy="3948007"/>
          </a:xfrm>
          <a:custGeom>
            <a:avLst/>
            <a:gdLst/>
            <a:ahLst/>
            <a:cxnLst/>
            <a:rect l="l" t="t" r="r" b="b"/>
            <a:pathLst>
              <a:path w="2623820" h="2961004">
                <a:moveTo>
                  <a:pt x="0" y="0"/>
                </a:moveTo>
                <a:lnTo>
                  <a:pt x="2623800" y="0"/>
                </a:lnTo>
                <a:lnTo>
                  <a:pt x="2623800" y="2960999"/>
                </a:lnTo>
                <a:lnTo>
                  <a:pt x="0" y="2960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DC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8367" y="0"/>
            <a:ext cx="1543632" cy="133303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56100" y="2832999"/>
            <a:ext cx="3498427" cy="3948007"/>
          </a:xfrm>
          <a:custGeom>
            <a:avLst/>
            <a:gdLst/>
            <a:ahLst/>
            <a:cxnLst/>
            <a:rect l="l" t="t" r="r" b="b"/>
            <a:pathLst>
              <a:path w="2623820" h="2961004">
                <a:moveTo>
                  <a:pt x="0" y="0"/>
                </a:moveTo>
                <a:lnTo>
                  <a:pt x="2623799" y="0"/>
                </a:lnTo>
                <a:lnTo>
                  <a:pt x="2623799" y="2960999"/>
                </a:lnTo>
                <a:lnTo>
                  <a:pt x="0" y="2960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728666" y="4522114"/>
            <a:ext cx="2983653" cy="52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sz="1600" dirty="0">
                <a:latin typeface="Arial"/>
                <a:cs typeface="Arial"/>
              </a:rPr>
              <a:t>○  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20" dirty="0">
                <a:latin typeface="Tahoma"/>
                <a:cs typeface="Tahoma"/>
              </a:rPr>
              <a:t>Captures</a:t>
            </a:r>
            <a:r>
              <a:rPr sz="1600" spc="-193" dirty="0">
                <a:latin typeface="Tahoma"/>
                <a:cs typeface="Tahoma"/>
              </a:rPr>
              <a:t> </a:t>
            </a:r>
            <a:r>
              <a:rPr sz="1600" spc="7" dirty="0">
                <a:latin typeface="Tahoma"/>
                <a:cs typeface="Tahoma"/>
              </a:rPr>
              <a:t>user</a:t>
            </a:r>
            <a:r>
              <a:rPr sz="1600" spc="-193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information</a:t>
            </a:r>
            <a:r>
              <a:rPr sz="1600" spc="-193" dirty="0">
                <a:latin typeface="Tahoma"/>
                <a:cs typeface="Tahoma"/>
              </a:rPr>
              <a:t> </a:t>
            </a:r>
            <a:r>
              <a:rPr sz="1600" spc="-13" dirty="0">
                <a:latin typeface="Tahoma"/>
                <a:cs typeface="Tahoma"/>
              </a:rPr>
              <a:t>and</a:t>
            </a:r>
            <a:endParaRPr sz="1600">
              <a:latin typeface="Tahoma"/>
              <a:cs typeface="Tahoma"/>
            </a:endParaRPr>
          </a:p>
          <a:p>
            <a:pPr marR="28786" algn="r">
              <a:spcBef>
                <a:spcPts val="279"/>
              </a:spcBef>
            </a:pPr>
            <a:r>
              <a:rPr sz="1600" spc="7" dirty="0">
                <a:latin typeface="Tahoma"/>
                <a:cs typeface="Tahoma"/>
              </a:rPr>
              <a:t>personalize</a:t>
            </a:r>
            <a:r>
              <a:rPr sz="1600" spc="-193" dirty="0">
                <a:latin typeface="Tahoma"/>
                <a:cs typeface="Tahoma"/>
              </a:rPr>
              <a:t> </a:t>
            </a:r>
            <a:r>
              <a:rPr sz="1600" spc="7" dirty="0">
                <a:latin typeface="Tahoma"/>
                <a:cs typeface="Tahoma"/>
              </a:rPr>
              <a:t>recommendations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82499" y="2832999"/>
            <a:ext cx="3498427" cy="3948007"/>
          </a:xfrm>
          <a:custGeom>
            <a:avLst/>
            <a:gdLst/>
            <a:ahLst/>
            <a:cxnLst/>
            <a:rect l="l" t="t" r="r" b="b"/>
            <a:pathLst>
              <a:path w="2623820" h="2961004">
                <a:moveTo>
                  <a:pt x="0" y="0"/>
                </a:moveTo>
                <a:lnTo>
                  <a:pt x="2623799" y="0"/>
                </a:lnTo>
                <a:lnTo>
                  <a:pt x="2623799" y="2960999"/>
                </a:lnTo>
                <a:lnTo>
                  <a:pt x="0" y="2960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4731958" y="2140800"/>
            <a:ext cx="2708632" cy="855171"/>
          </a:xfrm>
          <a:prstGeom prst="rect">
            <a:avLst/>
          </a:prstGeom>
          <a:solidFill>
            <a:srgbClr val="DC2060"/>
          </a:solidFill>
        </p:spPr>
        <p:txBody>
          <a:bodyPr vert="horz" wrap="square" lIns="0" tIns="48260" rIns="0" bIns="0" rtlCol="0">
            <a:spAutoFit/>
          </a:bodyPr>
          <a:lstStyle/>
          <a:p>
            <a:pPr marL="666310" marR="261613" indent="-394537">
              <a:lnSpc>
                <a:spcPct val="114599"/>
              </a:lnSpc>
              <a:spcBef>
                <a:spcPts val="380"/>
              </a:spcBef>
            </a:pPr>
            <a:r>
              <a:rPr sz="2400" b="1" spc="-152" dirty="0">
                <a:solidFill>
                  <a:srgbClr val="FFFFFF"/>
                </a:solidFill>
                <a:latin typeface="Tahoma"/>
                <a:cs typeface="Tahoma"/>
              </a:rPr>
              <a:t>Recommended  </a:t>
            </a:r>
            <a:r>
              <a:rPr sz="2400" b="1" spc="-133" dirty="0">
                <a:solidFill>
                  <a:srgbClr val="FFFFFF"/>
                </a:solidFill>
                <a:latin typeface="Tahoma"/>
                <a:cs typeface="Tahoma"/>
              </a:rPr>
              <a:t>Referrals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3099" y="2140799"/>
            <a:ext cx="2237740" cy="855171"/>
          </a:xfrm>
          <a:prstGeom prst="rect">
            <a:avLst/>
          </a:prstGeom>
          <a:solidFill>
            <a:srgbClr val="888888"/>
          </a:solidFill>
        </p:spPr>
        <p:txBody>
          <a:bodyPr vert="horz" wrap="square" lIns="0" tIns="48260" rIns="0" bIns="0" rtlCol="0">
            <a:spAutoFit/>
          </a:bodyPr>
          <a:lstStyle/>
          <a:p>
            <a:pPr marL="568098" marR="469888" indent="-91438">
              <a:lnSpc>
                <a:spcPct val="114599"/>
              </a:lnSpc>
              <a:spcBef>
                <a:spcPts val="380"/>
              </a:spcBef>
            </a:pPr>
            <a:r>
              <a:rPr sz="2400" b="1" spc="-107" dirty="0">
                <a:solidFill>
                  <a:srgbClr val="FFFFFF"/>
                </a:solidFill>
                <a:latin typeface="Tahoma"/>
                <a:cs typeface="Tahoma"/>
              </a:rPr>
              <a:t>Eligibility  </a:t>
            </a:r>
            <a:r>
              <a:rPr sz="2400" b="1" spc="-167" dirty="0">
                <a:solidFill>
                  <a:srgbClr val="FFFFFF"/>
                </a:solidFill>
                <a:latin typeface="Tahoma"/>
                <a:cs typeface="Tahoma"/>
              </a:rPr>
              <a:t>systems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9900" y="2135754"/>
            <a:ext cx="2431627" cy="855171"/>
          </a:xfrm>
          <a:prstGeom prst="rect">
            <a:avLst/>
          </a:prstGeom>
          <a:solidFill>
            <a:srgbClr val="34495E"/>
          </a:solidFill>
        </p:spPr>
        <p:txBody>
          <a:bodyPr vert="horz" wrap="square" lIns="0" tIns="48260" rIns="0" bIns="0" rtlCol="0">
            <a:spAutoFit/>
          </a:bodyPr>
          <a:lstStyle/>
          <a:p>
            <a:pPr marL="834792" marR="406390" indent="-420783">
              <a:lnSpc>
                <a:spcPct val="114599"/>
              </a:lnSpc>
              <a:spcBef>
                <a:spcPts val="380"/>
              </a:spcBef>
            </a:pPr>
            <a:r>
              <a:rPr sz="2400" b="1" spc="-107" dirty="0">
                <a:solidFill>
                  <a:srgbClr val="FFFFFF"/>
                </a:solidFill>
                <a:latin typeface="Tahoma"/>
                <a:cs typeface="Tahoma"/>
              </a:rPr>
              <a:t>User</a:t>
            </a:r>
            <a:r>
              <a:rPr sz="2400" b="1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0" dirty="0">
                <a:solidFill>
                  <a:srgbClr val="FFFFFF"/>
                </a:solidFill>
                <a:latin typeface="Tahoma"/>
                <a:cs typeface="Tahoma"/>
              </a:rPr>
              <a:t>proﬁle  </a:t>
            </a:r>
            <a:r>
              <a:rPr sz="2400" b="1" spc="-147" dirty="0">
                <a:solidFill>
                  <a:srgbClr val="FFFFFF"/>
                </a:solidFill>
                <a:latin typeface="Tahoma"/>
                <a:cs typeface="Tahoma"/>
              </a:rPr>
              <a:t>setup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234" y="3257839"/>
            <a:ext cx="3342132" cy="233191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11910" y="5631929"/>
            <a:ext cx="2988733" cy="98287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lnSpc>
                <a:spcPct val="116100"/>
              </a:lnSpc>
              <a:spcBef>
                <a:spcPts val="133"/>
              </a:spcBef>
            </a:pPr>
            <a:r>
              <a:rPr sz="1867" spc="27" dirty="0">
                <a:solidFill>
                  <a:schemeClr val="bg1"/>
                </a:solidFill>
                <a:latin typeface="Tahoma"/>
                <a:cs typeface="Tahoma"/>
              </a:rPr>
              <a:t>Captures</a:t>
            </a:r>
            <a:r>
              <a:rPr sz="1867" spc="-227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schemeClr val="bg1"/>
                </a:solidFill>
                <a:latin typeface="Tahoma"/>
                <a:cs typeface="Tahoma"/>
              </a:rPr>
              <a:t>clients</a:t>
            </a:r>
            <a:r>
              <a:rPr sz="1867" spc="-227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schemeClr val="bg1"/>
                </a:solidFill>
                <a:latin typeface="Tahoma"/>
                <a:cs typeface="Tahoma"/>
              </a:rPr>
              <a:t>information  </a:t>
            </a:r>
            <a:r>
              <a:rPr sz="1867" spc="-13" dirty="0">
                <a:solidFill>
                  <a:schemeClr val="bg1"/>
                </a:solidFill>
                <a:latin typeface="Tahoma"/>
                <a:cs typeface="Tahoma"/>
              </a:rPr>
              <a:t>and</a:t>
            </a:r>
            <a:r>
              <a:rPr sz="1867" spc="-227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67" spc="27" dirty="0">
                <a:solidFill>
                  <a:schemeClr val="bg1"/>
                </a:solidFill>
                <a:latin typeface="Tahoma"/>
                <a:cs typeface="Tahoma"/>
              </a:rPr>
              <a:t>barriers</a:t>
            </a:r>
            <a:r>
              <a:rPr sz="1867" spc="-227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67" spc="47" dirty="0">
                <a:solidFill>
                  <a:schemeClr val="bg1"/>
                </a:solidFill>
                <a:latin typeface="Tahoma"/>
                <a:cs typeface="Tahoma"/>
              </a:rPr>
              <a:t>to</a:t>
            </a:r>
            <a:r>
              <a:rPr sz="1867" spc="-227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schemeClr val="bg1"/>
                </a:solidFill>
                <a:latin typeface="Tahoma"/>
                <a:cs typeface="Tahoma"/>
              </a:rPr>
              <a:t>personalize  </a:t>
            </a:r>
            <a:r>
              <a:rPr sz="1867" spc="7" dirty="0">
                <a:solidFill>
                  <a:schemeClr val="bg1"/>
                </a:solidFill>
                <a:latin typeface="Tahoma"/>
                <a:cs typeface="Tahoma"/>
              </a:rPr>
              <a:t>recommendations</a:t>
            </a:r>
            <a:endParaRPr sz="18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29306" y="5631930"/>
            <a:ext cx="3006513" cy="64957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85031" marR="6773" indent="-568946">
              <a:lnSpc>
                <a:spcPct val="116100"/>
              </a:lnSpc>
              <a:spcBef>
                <a:spcPts val="133"/>
              </a:spcBef>
            </a:pPr>
            <a:r>
              <a:rPr sz="1867" spc="40" dirty="0">
                <a:solidFill>
                  <a:srgbClr val="888888"/>
                </a:solidFill>
                <a:latin typeface="Tahoma"/>
                <a:cs typeface="Tahoma"/>
              </a:rPr>
              <a:t>Clients</a:t>
            </a:r>
            <a:r>
              <a:rPr sz="1867" spc="-227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srgbClr val="888888"/>
                </a:solidFill>
                <a:latin typeface="Tahoma"/>
                <a:cs typeface="Tahoma"/>
              </a:rPr>
              <a:t>information</a:t>
            </a:r>
            <a:r>
              <a:rPr sz="1867" spc="-227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srgbClr val="888888"/>
                </a:solidFill>
                <a:latin typeface="Tahoma"/>
                <a:cs typeface="Tahoma"/>
              </a:rPr>
              <a:t>is</a:t>
            </a:r>
            <a:r>
              <a:rPr sz="1867" spc="-227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srgbClr val="888888"/>
                </a:solidFill>
                <a:latin typeface="Tahoma"/>
                <a:cs typeface="Tahoma"/>
              </a:rPr>
              <a:t>sent</a:t>
            </a:r>
            <a:r>
              <a:rPr sz="1867" spc="-227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srgbClr val="888888"/>
                </a:solidFill>
                <a:latin typeface="Tahoma"/>
                <a:cs typeface="Tahoma"/>
              </a:rPr>
              <a:t>to  </a:t>
            </a:r>
            <a:r>
              <a:rPr sz="1867" spc="27" dirty="0">
                <a:solidFill>
                  <a:srgbClr val="888888"/>
                </a:solidFill>
                <a:latin typeface="Tahoma"/>
                <a:cs typeface="Tahoma"/>
              </a:rPr>
              <a:t>eligibility</a:t>
            </a:r>
            <a:r>
              <a:rPr sz="1867" spc="-227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srgbClr val="888888"/>
                </a:solidFill>
                <a:latin typeface="Tahoma"/>
                <a:cs typeface="Tahoma"/>
              </a:rPr>
              <a:t>systems</a:t>
            </a:r>
            <a:endParaRPr sz="1867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3353" y="3257834"/>
            <a:ext cx="2708633" cy="233193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85700" y="3146601"/>
            <a:ext cx="3047125" cy="2554367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777103" y="1443000"/>
            <a:ext cx="723053" cy="658707"/>
          </a:xfrm>
          <a:custGeom>
            <a:avLst/>
            <a:gdLst/>
            <a:ahLst/>
            <a:cxnLst/>
            <a:rect l="l" t="t" r="r" b="b"/>
            <a:pathLst>
              <a:path w="542289" h="494030">
                <a:moveTo>
                  <a:pt x="271049" y="493499"/>
                </a:moveTo>
                <a:lnTo>
                  <a:pt x="222328" y="489524"/>
                </a:lnTo>
                <a:lnTo>
                  <a:pt x="176471" y="478062"/>
                </a:lnTo>
                <a:lnTo>
                  <a:pt x="134245" y="459811"/>
                </a:lnTo>
                <a:lnTo>
                  <a:pt x="96415" y="435467"/>
                </a:lnTo>
                <a:lnTo>
                  <a:pt x="63747" y="405727"/>
                </a:lnTo>
                <a:lnTo>
                  <a:pt x="37006" y="371289"/>
                </a:lnTo>
                <a:lnTo>
                  <a:pt x="16957" y="332849"/>
                </a:lnTo>
                <a:lnTo>
                  <a:pt x="4366" y="291103"/>
                </a:lnTo>
                <a:lnTo>
                  <a:pt x="0" y="246749"/>
                </a:lnTo>
                <a:lnTo>
                  <a:pt x="4366" y="202396"/>
                </a:lnTo>
                <a:lnTo>
                  <a:pt x="16957" y="160650"/>
                </a:lnTo>
                <a:lnTo>
                  <a:pt x="37006" y="122210"/>
                </a:lnTo>
                <a:lnTo>
                  <a:pt x="63747" y="87772"/>
                </a:lnTo>
                <a:lnTo>
                  <a:pt x="96415" y="58032"/>
                </a:lnTo>
                <a:lnTo>
                  <a:pt x="134245" y="33688"/>
                </a:lnTo>
                <a:lnTo>
                  <a:pt x="176471" y="15437"/>
                </a:lnTo>
                <a:lnTo>
                  <a:pt x="222328" y="3975"/>
                </a:lnTo>
                <a:lnTo>
                  <a:pt x="271049" y="0"/>
                </a:lnTo>
                <a:lnTo>
                  <a:pt x="319771" y="3975"/>
                </a:lnTo>
                <a:lnTo>
                  <a:pt x="365628" y="15437"/>
                </a:lnTo>
                <a:lnTo>
                  <a:pt x="407853" y="33688"/>
                </a:lnTo>
                <a:lnTo>
                  <a:pt x="445683" y="58032"/>
                </a:lnTo>
                <a:lnTo>
                  <a:pt x="478352" y="87772"/>
                </a:lnTo>
                <a:lnTo>
                  <a:pt x="505093" y="122210"/>
                </a:lnTo>
                <a:lnTo>
                  <a:pt x="525142" y="160650"/>
                </a:lnTo>
                <a:lnTo>
                  <a:pt x="537733" y="202396"/>
                </a:lnTo>
                <a:lnTo>
                  <a:pt x="542099" y="246749"/>
                </a:lnTo>
                <a:lnTo>
                  <a:pt x="537733" y="291103"/>
                </a:lnTo>
                <a:lnTo>
                  <a:pt x="525142" y="332849"/>
                </a:lnTo>
                <a:lnTo>
                  <a:pt x="505093" y="371289"/>
                </a:lnTo>
                <a:lnTo>
                  <a:pt x="478352" y="405727"/>
                </a:lnTo>
                <a:lnTo>
                  <a:pt x="445683" y="435467"/>
                </a:lnTo>
                <a:lnTo>
                  <a:pt x="407853" y="459811"/>
                </a:lnTo>
                <a:lnTo>
                  <a:pt x="365628" y="478062"/>
                </a:lnTo>
                <a:lnTo>
                  <a:pt x="319771" y="489524"/>
                </a:lnTo>
                <a:lnTo>
                  <a:pt x="271049" y="493499"/>
                </a:lnTo>
                <a:close/>
              </a:path>
            </a:pathLst>
          </a:custGeom>
          <a:solidFill>
            <a:srgbClr val="DC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9808600" y="1443000"/>
            <a:ext cx="723053" cy="658707"/>
          </a:xfrm>
          <a:custGeom>
            <a:avLst/>
            <a:gdLst/>
            <a:ahLst/>
            <a:cxnLst/>
            <a:rect l="l" t="t" r="r" b="b"/>
            <a:pathLst>
              <a:path w="542290" h="494030">
                <a:moveTo>
                  <a:pt x="271049" y="493499"/>
                </a:moveTo>
                <a:lnTo>
                  <a:pt x="222328" y="489524"/>
                </a:lnTo>
                <a:lnTo>
                  <a:pt x="176471" y="478062"/>
                </a:lnTo>
                <a:lnTo>
                  <a:pt x="134245" y="459811"/>
                </a:lnTo>
                <a:lnTo>
                  <a:pt x="96415" y="435467"/>
                </a:lnTo>
                <a:lnTo>
                  <a:pt x="63747" y="405727"/>
                </a:lnTo>
                <a:lnTo>
                  <a:pt x="37006" y="371289"/>
                </a:lnTo>
                <a:lnTo>
                  <a:pt x="16957" y="332849"/>
                </a:lnTo>
                <a:lnTo>
                  <a:pt x="4366" y="291103"/>
                </a:lnTo>
                <a:lnTo>
                  <a:pt x="0" y="246749"/>
                </a:lnTo>
                <a:lnTo>
                  <a:pt x="4366" y="202396"/>
                </a:lnTo>
                <a:lnTo>
                  <a:pt x="16957" y="160650"/>
                </a:lnTo>
                <a:lnTo>
                  <a:pt x="37006" y="122210"/>
                </a:lnTo>
                <a:lnTo>
                  <a:pt x="63747" y="87772"/>
                </a:lnTo>
                <a:lnTo>
                  <a:pt x="96415" y="58032"/>
                </a:lnTo>
                <a:lnTo>
                  <a:pt x="134245" y="33688"/>
                </a:lnTo>
                <a:lnTo>
                  <a:pt x="176471" y="15437"/>
                </a:lnTo>
                <a:lnTo>
                  <a:pt x="222328" y="3975"/>
                </a:lnTo>
                <a:lnTo>
                  <a:pt x="271049" y="0"/>
                </a:lnTo>
                <a:lnTo>
                  <a:pt x="319771" y="3975"/>
                </a:lnTo>
                <a:lnTo>
                  <a:pt x="365628" y="15437"/>
                </a:lnTo>
                <a:lnTo>
                  <a:pt x="407854" y="33688"/>
                </a:lnTo>
                <a:lnTo>
                  <a:pt x="445684" y="58032"/>
                </a:lnTo>
                <a:lnTo>
                  <a:pt x="478352" y="87772"/>
                </a:lnTo>
                <a:lnTo>
                  <a:pt x="505093" y="122210"/>
                </a:lnTo>
                <a:lnTo>
                  <a:pt x="525142" y="160650"/>
                </a:lnTo>
                <a:lnTo>
                  <a:pt x="537733" y="202396"/>
                </a:lnTo>
                <a:lnTo>
                  <a:pt x="542099" y="246749"/>
                </a:lnTo>
                <a:lnTo>
                  <a:pt x="537733" y="291103"/>
                </a:lnTo>
                <a:lnTo>
                  <a:pt x="525142" y="332849"/>
                </a:lnTo>
                <a:lnTo>
                  <a:pt x="505093" y="371289"/>
                </a:lnTo>
                <a:lnTo>
                  <a:pt x="478352" y="405727"/>
                </a:lnTo>
                <a:lnTo>
                  <a:pt x="445684" y="435467"/>
                </a:lnTo>
                <a:lnTo>
                  <a:pt x="407854" y="459811"/>
                </a:lnTo>
                <a:lnTo>
                  <a:pt x="365628" y="478062"/>
                </a:lnTo>
                <a:lnTo>
                  <a:pt x="319771" y="489524"/>
                </a:lnTo>
                <a:lnTo>
                  <a:pt x="271049" y="49349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2018811" y="1567240"/>
            <a:ext cx="823722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4011406" algn="l"/>
                <a:tab pos="8042286" algn="l"/>
              </a:tabLst>
            </a:pPr>
            <a:r>
              <a:rPr sz="2400" b="1" spc="-140" dirty="0">
                <a:solidFill>
                  <a:srgbClr val="FFFFFF"/>
                </a:solidFill>
                <a:latin typeface="Tahoma"/>
                <a:cs typeface="Tahoma"/>
              </a:rPr>
              <a:t>1	2	3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7367" y="12435"/>
            <a:ext cx="10079567" cy="1494896"/>
          </a:xfrm>
          <a:prstGeom prst="rect">
            <a:avLst/>
          </a:prstGeom>
        </p:spPr>
        <p:txBody>
          <a:bodyPr vert="horz" wrap="square" lIns="0" tIns="5080" rIns="0" bIns="0" rtlCol="0" anchor="ctr">
            <a:spAutoFit/>
          </a:bodyPr>
          <a:lstStyle/>
          <a:p>
            <a:pPr marL="16933" marR="6773">
              <a:lnSpc>
                <a:spcPct val="102299"/>
              </a:lnSpc>
              <a:spcBef>
                <a:spcPts val="40"/>
              </a:spcBef>
            </a:pPr>
            <a:r>
              <a:rPr sz="3200" spc="-160" dirty="0">
                <a:solidFill>
                  <a:schemeClr val="bg1"/>
                </a:solidFill>
              </a:rPr>
              <a:t>The</a:t>
            </a:r>
            <a:r>
              <a:rPr sz="3200" spc="-313" dirty="0">
                <a:solidFill>
                  <a:schemeClr val="bg1"/>
                </a:solidFill>
              </a:rPr>
              <a:t> </a:t>
            </a:r>
            <a:r>
              <a:rPr sz="3200" spc="-147" dirty="0">
                <a:solidFill>
                  <a:schemeClr val="bg1"/>
                </a:solidFill>
              </a:rPr>
              <a:t>Portal</a:t>
            </a:r>
            <a:r>
              <a:rPr sz="3200" spc="-320" dirty="0">
                <a:solidFill>
                  <a:schemeClr val="bg1"/>
                </a:solidFill>
              </a:rPr>
              <a:t> </a:t>
            </a:r>
            <a:r>
              <a:rPr sz="3200" spc="-200" dirty="0">
                <a:solidFill>
                  <a:schemeClr val="bg1"/>
                </a:solidFill>
              </a:rPr>
              <a:t>allows</a:t>
            </a:r>
            <a:r>
              <a:rPr sz="3200" spc="-320" dirty="0">
                <a:solidFill>
                  <a:schemeClr val="bg1"/>
                </a:solidFill>
              </a:rPr>
              <a:t> </a:t>
            </a:r>
            <a:r>
              <a:rPr sz="3200" spc="-160" dirty="0">
                <a:solidFill>
                  <a:schemeClr val="bg1"/>
                </a:solidFill>
              </a:rPr>
              <a:t>clients</a:t>
            </a:r>
            <a:r>
              <a:rPr sz="3200" spc="-305" dirty="0">
                <a:solidFill>
                  <a:schemeClr val="bg1"/>
                </a:solidFill>
              </a:rPr>
              <a:t> </a:t>
            </a:r>
            <a:r>
              <a:rPr sz="3200" spc="-127" dirty="0">
                <a:solidFill>
                  <a:schemeClr val="bg1"/>
                </a:solidFill>
              </a:rPr>
              <a:t>to</a:t>
            </a:r>
            <a:r>
              <a:rPr sz="3200" spc="-313" dirty="0">
                <a:solidFill>
                  <a:schemeClr val="bg1"/>
                </a:solidFill>
              </a:rPr>
              <a:t> </a:t>
            </a:r>
            <a:r>
              <a:rPr sz="3200" spc="-180" dirty="0">
                <a:solidFill>
                  <a:schemeClr val="bg1"/>
                </a:solidFill>
              </a:rPr>
              <a:t>independently</a:t>
            </a:r>
            <a:r>
              <a:rPr sz="3200" spc="-313" dirty="0">
                <a:solidFill>
                  <a:schemeClr val="bg1"/>
                </a:solidFill>
              </a:rPr>
              <a:t> </a:t>
            </a:r>
            <a:r>
              <a:rPr sz="3200" spc="-187" dirty="0">
                <a:solidFill>
                  <a:schemeClr val="bg1"/>
                </a:solidFill>
              </a:rPr>
              <a:t>complete</a:t>
            </a:r>
            <a:r>
              <a:rPr sz="3200" spc="-313" dirty="0">
                <a:solidFill>
                  <a:schemeClr val="bg1"/>
                </a:solidFill>
              </a:rPr>
              <a:t> </a:t>
            </a:r>
            <a:r>
              <a:rPr sz="3200" spc="-173" dirty="0">
                <a:solidFill>
                  <a:schemeClr val="bg1"/>
                </a:solidFill>
              </a:rPr>
              <a:t>the </a:t>
            </a:r>
            <a:r>
              <a:rPr sz="3200" spc="-913" dirty="0">
                <a:solidFill>
                  <a:schemeClr val="bg1"/>
                </a:solidFill>
              </a:rPr>
              <a:t> </a:t>
            </a:r>
            <a:r>
              <a:rPr sz="3200" spc="-187" dirty="0">
                <a:solidFill>
                  <a:schemeClr val="bg1"/>
                </a:solidFill>
              </a:rPr>
              <a:t>intake </a:t>
            </a:r>
            <a:r>
              <a:rPr sz="3200" spc="-193" dirty="0">
                <a:solidFill>
                  <a:schemeClr val="bg1"/>
                </a:solidFill>
              </a:rPr>
              <a:t>process </a:t>
            </a:r>
            <a:r>
              <a:rPr sz="3200" spc="-227" dirty="0">
                <a:solidFill>
                  <a:schemeClr val="bg1"/>
                </a:solidFill>
              </a:rPr>
              <a:t>and </a:t>
            </a:r>
            <a:r>
              <a:rPr sz="3200" spc="-180" dirty="0">
                <a:solidFill>
                  <a:schemeClr val="bg1"/>
                </a:solidFill>
              </a:rPr>
              <a:t>explore </a:t>
            </a:r>
            <a:r>
              <a:rPr sz="3200" spc="-187" dirty="0">
                <a:solidFill>
                  <a:schemeClr val="bg1"/>
                </a:solidFill>
              </a:rPr>
              <a:t>possible </a:t>
            </a:r>
            <a:r>
              <a:rPr sz="3200" spc="-160" dirty="0">
                <a:solidFill>
                  <a:schemeClr val="bg1"/>
                </a:solidFill>
              </a:rPr>
              <a:t>referrals </a:t>
            </a:r>
            <a:r>
              <a:rPr sz="3200" spc="-133" dirty="0">
                <a:solidFill>
                  <a:schemeClr val="bg1"/>
                </a:solidFill>
              </a:rPr>
              <a:t>prior </a:t>
            </a:r>
            <a:r>
              <a:rPr sz="3200" spc="-127" dirty="0">
                <a:solidFill>
                  <a:schemeClr val="bg1"/>
                </a:solidFill>
              </a:rPr>
              <a:t>to </a:t>
            </a:r>
            <a:r>
              <a:rPr sz="3200" spc="-120" dirty="0">
                <a:solidFill>
                  <a:schemeClr val="bg1"/>
                </a:solidFill>
              </a:rPr>
              <a:t> </a:t>
            </a:r>
            <a:r>
              <a:rPr sz="3200" spc="-220" dirty="0">
                <a:solidFill>
                  <a:schemeClr val="bg1"/>
                </a:solidFill>
              </a:rPr>
              <a:t>meeting</a:t>
            </a:r>
            <a:r>
              <a:rPr sz="3200" spc="-320" dirty="0">
                <a:solidFill>
                  <a:schemeClr val="bg1"/>
                </a:solidFill>
              </a:rPr>
              <a:t> </a:t>
            </a:r>
            <a:r>
              <a:rPr sz="3200" spc="-187" dirty="0">
                <a:solidFill>
                  <a:schemeClr val="bg1"/>
                </a:solidFill>
              </a:rPr>
              <a:t>with</a:t>
            </a:r>
            <a:r>
              <a:rPr sz="3200" spc="-320" dirty="0">
                <a:solidFill>
                  <a:schemeClr val="bg1"/>
                </a:solidFill>
              </a:rPr>
              <a:t> </a:t>
            </a:r>
            <a:r>
              <a:rPr sz="3200" spc="-247" dirty="0">
                <a:solidFill>
                  <a:schemeClr val="bg1"/>
                </a:solidFill>
              </a:rPr>
              <a:t>a</a:t>
            </a:r>
            <a:r>
              <a:rPr sz="3200" spc="-327" dirty="0">
                <a:solidFill>
                  <a:schemeClr val="bg1"/>
                </a:solidFill>
              </a:rPr>
              <a:t> </a:t>
            </a:r>
            <a:r>
              <a:rPr sz="3200" spc="-160" dirty="0">
                <a:solidFill>
                  <a:schemeClr val="bg1"/>
                </a:solidFill>
              </a:rPr>
              <a:t>workforce</a:t>
            </a:r>
            <a:r>
              <a:rPr sz="3200" spc="-320" dirty="0">
                <a:solidFill>
                  <a:schemeClr val="bg1"/>
                </a:solidFill>
              </a:rPr>
              <a:t> </a:t>
            </a:r>
            <a:r>
              <a:rPr sz="3200" spc="-180" dirty="0">
                <a:solidFill>
                  <a:schemeClr val="bg1"/>
                </a:solidFill>
              </a:rPr>
              <a:t>professional</a:t>
            </a:r>
            <a:endParaRPr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105" y="358234"/>
            <a:ext cx="8090545" cy="38834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358" y="912264"/>
            <a:ext cx="2990693" cy="1652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5499" y="54434"/>
            <a:ext cx="1560933" cy="13635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53401" y="1344605"/>
            <a:ext cx="33434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133" dirty="0">
                <a:solidFill>
                  <a:srgbClr val="207B9D"/>
                </a:solidFill>
                <a:latin typeface="Tahoma"/>
                <a:cs typeface="Tahoma"/>
              </a:rPr>
              <a:t>Top</a:t>
            </a:r>
            <a:r>
              <a:rPr sz="1600" b="1" spc="-167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600" b="1" spc="-93" dirty="0">
                <a:solidFill>
                  <a:srgbClr val="207B9D"/>
                </a:solidFill>
                <a:latin typeface="Tahoma"/>
                <a:cs typeface="Tahoma"/>
              </a:rPr>
              <a:t>4</a:t>
            </a:r>
            <a:r>
              <a:rPr sz="1600" b="1" spc="-152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600" b="1" spc="-113" dirty="0">
                <a:solidFill>
                  <a:srgbClr val="207B9D"/>
                </a:solidFill>
                <a:latin typeface="Tahoma"/>
                <a:cs typeface="Tahoma"/>
              </a:rPr>
              <a:t>Regions</a:t>
            </a:r>
            <a:r>
              <a:rPr sz="1600" b="1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600" b="1" spc="-113" dirty="0">
                <a:solidFill>
                  <a:srgbClr val="207B9D"/>
                </a:solidFill>
                <a:latin typeface="Tahoma"/>
                <a:cs typeface="Tahoma"/>
              </a:rPr>
              <a:t>(including</a:t>
            </a:r>
            <a:r>
              <a:rPr sz="1600" b="1" spc="-152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600" b="1" spc="-73" dirty="0">
                <a:solidFill>
                  <a:srgbClr val="207B9D"/>
                </a:solidFill>
                <a:latin typeface="Tahoma"/>
                <a:cs typeface="Tahoma"/>
              </a:rPr>
              <a:t>their</a:t>
            </a:r>
            <a:r>
              <a:rPr sz="1600" b="1" spc="-152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600" b="1" spc="-87" dirty="0">
                <a:solidFill>
                  <a:srgbClr val="207B9D"/>
                </a:solidFill>
                <a:latin typeface="Tahoma"/>
                <a:cs typeface="Tahoma"/>
              </a:rPr>
              <a:t>WFCs)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6333" y="1845338"/>
            <a:ext cx="3650827" cy="1491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1913"/>
              </a:lnSpc>
              <a:spcBef>
                <a:spcPts val="133"/>
              </a:spcBef>
            </a:pPr>
            <a:r>
              <a:rPr sz="1600" b="1" spc="-73" dirty="0">
                <a:solidFill>
                  <a:srgbClr val="207B9D"/>
                </a:solidFill>
                <a:latin typeface="Tahoma"/>
                <a:cs typeface="Tahoma"/>
              </a:rPr>
              <a:t>Northern</a:t>
            </a:r>
            <a:r>
              <a:rPr sz="1600" b="1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600" b="1" spc="-87" dirty="0">
                <a:solidFill>
                  <a:srgbClr val="207B9D"/>
                </a:solidFill>
                <a:latin typeface="Tahoma"/>
                <a:cs typeface="Tahoma"/>
              </a:rPr>
              <a:t>V</a:t>
            </a:r>
            <a:r>
              <a:rPr sz="1600" b="1" spc="40" dirty="0">
                <a:solidFill>
                  <a:srgbClr val="207B9D"/>
                </a:solidFill>
                <a:latin typeface="Tahoma"/>
                <a:cs typeface="Tahoma"/>
              </a:rPr>
              <a:t>A</a:t>
            </a:r>
            <a:endParaRPr sz="1600" dirty="0">
              <a:latin typeface="Tahoma"/>
              <a:cs typeface="Tahoma"/>
            </a:endParaRPr>
          </a:p>
          <a:p>
            <a:pPr marL="626518" indent="-407236">
              <a:lnSpc>
                <a:spcPts val="1593"/>
              </a:lnSpc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333" spc="33" dirty="0">
                <a:solidFill>
                  <a:srgbClr val="207B9D"/>
                </a:solidFill>
                <a:latin typeface="Tahoma"/>
                <a:cs typeface="Tahoma"/>
              </a:rPr>
              <a:t>Chero</a:t>
            </a:r>
            <a:r>
              <a:rPr sz="1333" spc="-7" dirty="0">
                <a:solidFill>
                  <a:srgbClr val="207B9D"/>
                </a:solidFill>
                <a:latin typeface="Tahoma"/>
                <a:cs typeface="Tahoma"/>
              </a:rPr>
              <a:t>kee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53" dirty="0">
                <a:solidFill>
                  <a:srgbClr val="207B9D"/>
                </a:solidFill>
                <a:latin typeface="Tahoma"/>
                <a:cs typeface="Tahoma"/>
              </a:rPr>
              <a:t>A</a:t>
            </a:r>
            <a:r>
              <a:rPr sz="1333" spc="-7" dirty="0">
                <a:solidFill>
                  <a:srgbClr val="207B9D"/>
                </a:solidFill>
                <a:latin typeface="Tahoma"/>
                <a:cs typeface="Tahoma"/>
              </a:rPr>
              <a:t>venue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33" dirty="0">
                <a:solidFill>
                  <a:srgbClr val="207B9D"/>
                </a:solidFill>
                <a:latin typeface="Tahoma"/>
                <a:cs typeface="Tahoma"/>
              </a:rPr>
              <a:t>Center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-60" dirty="0">
                <a:solidFill>
                  <a:srgbClr val="207B9D"/>
                </a:solidFill>
                <a:latin typeface="Tahoma"/>
                <a:cs typeface="Tahoma"/>
              </a:rPr>
              <a:t>(8)</a:t>
            </a:r>
            <a:endParaRPr sz="1333" dirty="0">
              <a:latin typeface="Tahoma"/>
              <a:cs typeface="Tahoma"/>
            </a:endParaRPr>
          </a:p>
          <a:p>
            <a:pPr marL="626518" indent="-407236"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333" spc="20" dirty="0">
                <a:solidFill>
                  <a:srgbClr val="207B9D"/>
                </a:solidFill>
                <a:latin typeface="Tahoma"/>
                <a:cs typeface="Tahoma"/>
              </a:rPr>
              <a:t>Fairfax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13" dirty="0">
                <a:solidFill>
                  <a:srgbClr val="207B9D"/>
                </a:solidFill>
                <a:latin typeface="Tahoma"/>
                <a:cs typeface="Tahoma"/>
              </a:rPr>
              <a:t>SkillSource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47" dirty="0">
                <a:solidFill>
                  <a:srgbClr val="207B9D"/>
                </a:solidFill>
                <a:latin typeface="Tahoma"/>
                <a:cs typeface="Tahoma"/>
              </a:rPr>
              <a:t>Ctr</a:t>
            </a:r>
            <a:r>
              <a:rPr sz="1333" spc="7" dirty="0">
                <a:solidFill>
                  <a:srgbClr val="207B9D"/>
                </a:solidFill>
                <a:latin typeface="Tahoma"/>
                <a:cs typeface="Tahoma"/>
              </a:rPr>
              <a:t>-</a:t>
            </a:r>
            <a:r>
              <a:rPr sz="1333" spc="40" dirty="0">
                <a:solidFill>
                  <a:srgbClr val="207B9D"/>
                </a:solidFill>
                <a:latin typeface="Tahoma"/>
                <a:cs typeface="Tahoma"/>
              </a:rPr>
              <a:t>Al</a:t>
            </a:r>
            <a:r>
              <a:rPr sz="1333" spc="13" dirty="0">
                <a:solidFill>
                  <a:srgbClr val="207B9D"/>
                </a:solidFill>
                <a:latin typeface="Tahoma"/>
                <a:cs typeface="Tahoma"/>
              </a:rPr>
              <a:t>e</a:t>
            </a:r>
            <a:r>
              <a:rPr sz="1333" spc="7" dirty="0">
                <a:solidFill>
                  <a:srgbClr val="207B9D"/>
                </a:solidFill>
                <a:latin typeface="Tahoma"/>
                <a:cs typeface="Tahoma"/>
              </a:rPr>
              <a:t>xandria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-33" dirty="0">
                <a:solidFill>
                  <a:srgbClr val="207B9D"/>
                </a:solidFill>
                <a:latin typeface="Tahoma"/>
                <a:cs typeface="Tahoma"/>
              </a:rPr>
              <a:t>(21)</a:t>
            </a:r>
            <a:endParaRPr sz="1333" dirty="0">
              <a:latin typeface="Tahoma"/>
              <a:cs typeface="Tahoma"/>
            </a:endParaRPr>
          </a:p>
          <a:p>
            <a:pPr marL="626518" indent="-407236"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333" spc="20" dirty="0">
                <a:solidFill>
                  <a:srgbClr val="207B9D"/>
                </a:solidFill>
                <a:latin typeface="Tahoma"/>
                <a:cs typeface="Tahoma"/>
              </a:rPr>
              <a:t>Fairfax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13" dirty="0">
                <a:solidFill>
                  <a:srgbClr val="207B9D"/>
                </a:solidFill>
                <a:latin typeface="Tahoma"/>
                <a:cs typeface="Tahoma"/>
              </a:rPr>
              <a:t>SkillSource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47" dirty="0">
                <a:solidFill>
                  <a:srgbClr val="207B9D"/>
                </a:solidFill>
                <a:latin typeface="Tahoma"/>
                <a:cs typeface="Tahoma"/>
              </a:rPr>
              <a:t>Ctr</a:t>
            </a:r>
            <a:r>
              <a:rPr sz="1333" spc="7" dirty="0">
                <a:solidFill>
                  <a:srgbClr val="207B9D"/>
                </a:solidFill>
                <a:latin typeface="Tahoma"/>
                <a:cs typeface="Tahoma"/>
              </a:rPr>
              <a:t>-Annandale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-33" dirty="0">
                <a:solidFill>
                  <a:srgbClr val="207B9D"/>
                </a:solidFill>
                <a:latin typeface="Tahoma"/>
                <a:cs typeface="Tahoma"/>
              </a:rPr>
              <a:t>(26)</a:t>
            </a:r>
            <a:endParaRPr sz="1333" dirty="0">
              <a:latin typeface="Tahoma"/>
              <a:cs typeface="Tahoma"/>
            </a:endParaRPr>
          </a:p>
          <a:p>
            <a:pPr marL="626518" indent="-407236"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333" spc="20" dirty="0">
                <a:solidFill>
                  <a:srgbClr val="207B9D"/>
                </a:solidFill>
                <a:latin typeface="Tahoma"/>
                <a:cs typeface="Tahoma"/>
              </a:rPr>
              <a:t>Fairfax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13" dirty="0">
                <a:solidFill>
                  <a:srgbClr val="207B9D"/>
                </a:solidFill>
                <a:latin typeface="Tahoma"/>
                <a:cs typeface="Tahoma"/>
              </a:rPr>
              <a:t>SkillSource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27" dirty="0">
                <a:solidFill>
                  <a:srgbClr val="207B9D"/>
                </a:solidFill>
                <a:latin typeface="Tahoma"/>
                <a:cs typeface="Tahoma"/>
              </a:rPr>
              <a:t>Ctr-Reston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-33" dirty="0">
                <a:solidFill>
                  <a:srgbClr val="207B9D"/>
                </a:solidFill>
                <a:latin typeface="Tahoma"/>
                <a:cs typeface="Tahoma"/>
              </a:rPr>
              <a:t>(24)</a:t>
            </a:r>
            <a:endParaRPr sz="1333" dirty="0">
              <a:latin typeface="Tahoma"/>
              <a:cs typeface="Tahoma"/>
            </a:endParaRPr>
          </a:p>
          <a:p>
            <a:pPr marL="626518" indent="-407236"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333" spc="-7" dirty="0">
                <a:solidFill>
                  <a:srgbClr val="207B9D"/>
                </a:solidFill>
                <a:latin typeface="Tahoma"/>
                <a:cs typeface="Tahoma"/>
              </a:rPr>
              <a:t>L</a:t>
            </a:r>
            <a:r>
              <a:rPr sz="1333" spc="7" dirty="0">
                <a:solidFill>
                  <a:srgbClr val="207B9D"/>
                </a:solidFill>
                <a:latin typeface="Tahoma"/>
                <a:cs typeface="Tahoma"/>
              </a:rPr>
              <a:t>oudon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133" dirty="0">
                <a:solidFill>
                  <a:srgbClr val="207B9D"/>
                </a:solidFill>
                <a:latin typeface="Tahoma"/>
                <a:cs typeface="Tahoma"/>
              </a:rPr>
              <a:t>W</a:t>
            </a:r>
            <a:r>
              <a:rPr sz="1333" spc="20" dirty="0">
                <a:solidFill>
                  <a:srgbClr val="207B9D"/>
                </a:solidFill>
                <a:latin typeface="Tahoma"/>
                <a:cs typeface="Tahoma"/>
              </a:rPr>
              <a:t>orkforce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7" dirty="0">
                <a:solidFill>
                  <a:srgbClr val="207B9D"/>
                </a:solidFill>
                <a:latin typeface="Tahoma"/>
                <a:cs typeface="Tahoma"/>
              </a:rPr>
              <a:t>Resource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33" dirty="0">
                <a:solidFill>
                  <a:srgbClr val="207B9D"/>
                </a:solidFill>
                <a:latin typeface="Tahoma"/>
                <a:cs typeface="Tahoma"/>
              </a:rPr>
              <a:t>Center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-33" dirty="0">
                <a:solidFill>
                  <a:srgbClr val="207B9D"/>
                </a:solidFill>
                <a:latin typeface="Tahoma"/>
                <a:cs typeface="Tahoma"/>
              </a:rPr>
              <a:t>(21)</a:t>
            </a:r>
            <a:endParaRPr sz="1333" dirty="0">
              <a:latin typeface="Tahoma"/>
              <a:cs typeface="Tahoma"/>
            </a:endParaRPr>
          </a:p>
          <a:p>
            <a:pPr marL="626518" indent="-407236"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333" spc="27" dirty="0">
                <a:solidFill>
                  <a:srgbClr val="207B9D"/>
                </a:solidFill>
                <a:latin typeface="Tahoma"/>
                <a:cs typeface="Tahoma"/>
              </a:rPr>
              <a:t>Prince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33" dirty="0">
                <a:solidFill>
                  <a:srgbClr val="207B9D"/>
                </a:solidFill>
                <a:latin typeface="Tahoma"/>
                <a:cs typeface="Tahoma"/>
              </a:rPr>
              <a:t>William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133" dirty="0">
                <a:solidFill>
                  <a:srgbClr val="207B9D"/>
                </a:solidFill>
                <a:latin typeface="Tahoma"/>
                <a:cs typeface="Tahoma"/>
              </a:rPr>
              <a:t>W</a:t>
            </a:r>
            <a:r>
              <a:rPr sz="1333" spc="20" dirty="0">
                <a:solidFill>
                  <a:srgbClr val="207B9D"/>
                </a:solidFill>
                <a:latin typeface="Tahoma"/>
                <a:cs typeface="Tahoma"/>
              </a:rPr>
              <a:t>orkforce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73" dirty="0">
                <a:solidFill>
                  <a:srgbClr val="207B9D"/>
                </a:solidFill>
                <a:latin typeface="Tahoma"/>
                <a:cs typeface="Tahoma"/>
              </a:rPr>
              <a:t>Ctr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-33" dirty="0">
                <a:solidFill>
                  <a:srgbClr val="207B9D"/>
                </a:solidFill>
                <a:latin typeface="Tahoma"/>
                <a:cs typeface="Tahoma"/>
              </a:rPr>
              <a:t>(41)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6466" y="4480321"/>
            <a:ext cx="3499273" cy="6549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1913"/>
              </a:lnSpc>
              <a:spcBef>
                <a:spcPts val="133"/>
              </a:spcBef>
            </a:pPr>
            <a:r>
              <a:rPr sz="1600" b="1" spc="-87" dirty="0">
                <a:solidFill>
                  <a:srgbClr val="207B9D"/>
                </a:solidFill>
                <a:latin typeface="Tahoma"/>
                <a:cs typeface="Tahoma"/>
              </a:rPr>
              <a:t>Capita</a:t>
            </a:r>
            <a:r>
              <a:rPr sz="1600" b="1" spc="-47" dirty="0">
                <a:solidFill>
                  <a:srgbClr val="207B9D"/>
                </a:solidFill>
                <a:latin typeface="Tahoma"/>
                <a:cs typeface="Tahoma"/>
              </a:rPr>
              <a:t>l</a:t>
            </a:r>
            <a:r>
              <a:rPr sz="1600" b="1" spc="-167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600" b="1" spc="-107" dirty="0">
                <a:solidFill>
                  <a:srgbClr val="207B9D"/>
                </a:solidFill>
                <a:latin typeface="Tahoma"/>
                <a:cs typeface="Tahoma"/>
              </a:rPr>
              <a:t>Region</a:t>
            </a:r>
            <a:r>
              <a:rPr sz="1600" b="1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600" b="1" spc="-7" dirty="0">
                <a:solidFill>
                  <a:srgbClr val="207B9D"/>
                </a:solidFill>
                <a:latin typeface="Tahoma"/>
                <a:cs typeface="Tahoma"/>
              </a:rPr>
              <a:t>W</a:t>
            </a:r>
            <a:r>
              <a:rPr sz="1600" b="1" spc="-80" dirty="0">
                <a:solidFill>
                  <a:srgbClr val="207B9D"/>
                </a:solidFill>
                <a:latin typeface="Tahoma"/>
                <a:cs typeface="Tahoma"/>
              </a:rPr>
              <a:t>orkforce</a:t>
            </a:r>
            <a:r>
              <a:rPr sz="1600" b="1" spc="-167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600" b="1" spc="-93" dirty="0">
                <a:solidFill>
                  <a:srgbClr val="207B9D"/>
                </a:solidFill>
                <a:latin typeface="Tahoma"/>
                <a:cs typeface="Tahoma"/>
              </a:rPr>
              <a:t>Partnership</a:t>
            </a:r>
            <a:endParaRPr sz="1600">
              <a:latin typeface="Tahoma"/>
              <a:cs typeface="Tahoma"/>
            </a:endParaRPr>
          </a:p>
          <a:p>
            <a:pPr marL="626518" marR="348818" indent="-407236">
              <a:lnSpc>
                <a:spcPts val="1600"/>
              </a:lnSpc>
              <a:spcBef>
                <a:spcPts val="47"/>
              </a:spcBef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333" spc="7" dirty="0">
                <a:solidFill>
                  <a:srgbClr val="207B9D"/>
                </a:solidFill>
                <a:latin typeface="Tahoma"/>
                <a:cs typeface="Tahoma"/>
              </a:rPr>
              <a:t>Resource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133" dirty="0">
                <a:solidFill>
                  <a:srgbClr val="207B9D"/>
                </a:solidFill>
                <a:latin typeface="Tahoma"/>
                <a:cs typeface="Tahoma"/>
              </a:rPr>
              <a:t>W</a:t>
            </a:r>
            <a:r>
              <a:rPr sz="1333" spc="20" dirty="0">
                <a:solidFill>
                  <a:srgbClr val="207B9D"/>
                </a:solidFill>
                <a:latin typeface="Tahoma"/>
                <a:cs typeface="Tahoma"/>
              </a:rPr>
              <a:t>orkforce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73" dirty="0">
                <a:solidFill>
                  <a:srgbClr val="207B9D"/>
                </a:solidFill>
                <a:latin typeface="Tahoma"/>
                <a:cs typeface="Tahoma"/>
              </a:rPr>
              <a:t>Ctr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-27" dirty="0">
                <a:solidFill>
                  <a:srgbClr val="207B9D"/>
                </a:solidFill>
                <a:latin typeface="Tahoma"/>
                <a:cs typeface="Tahoma"/>
              </a:rPr>
              <a:t>-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7" dirty="0">
                <a:solidFill>
                  <a:srgbClr val="207B9D"/>
                </a:solidFill>
                <a:latin typeface="Tahoma"/>
                <a:cs typeface="Tahoma"/>
              </a:rPr>
              <a:t>Eastern  </a:t>
            </a:r>
            <a:r>
              <a:rPr sz="1333" spc="27" dirty="0">
                <a:solidFill>
                  <a:srgbClr val="207B9D"/>
                </a:solidFill>
                <a:latin typeface="Tahoma"/>
                <a:cs typeface="Tahoma"/>
              </a:rPr>
              <a:t>Henrico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-33" dirty="0">
                <a:solidFill>
                  <a:srgbClr val="207B9D"/>
                </a:solidFill>
                <a:latin typeface="Tahoma"/>
                <a:cs typeface="Tahoma"/>
              </a:rPr>
              <a:t>(96)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69099" y="3477633"/>
            <a:ext cx="3792220" cy="894080"/>
          </a:xfrm>
          <a:custGeom>
            <a:avLst/>
            <a:gdLst/>
            <a:ahLst/>
            <a:cxnLst/>
            <a:rect l="l" t="t" r="r" b="b"/>
            <a:pathLst>
              <a:path w="2844165" h="670560">
                <a:moveTo>
                  <a:pt x="2843699" y="670499"/>
                </a:moveTo>
                <a:lnTo>
                  <a:pt x="0" y="670499"/>
                </a:lnTo>
                <a:lnTo>
                  <a:pt x="0" y="0"/>
                </a:lnTo>
                <a:lnTo>
                  <a:pt x="2843699" y="0"/>
                </a:lnTo>
                <a:lnTo>
                  <a:pt x="2843699" y="6704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6666466" y="3566873"/>
            <a:ext cx="3431540" cy="6549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1913"/>
              </a:lnSpc>
              <a:spcBef>
                <a:spcPts val="133"/>
              </a:spcBef>
            </a:pPr>
            <a:r>
              <a:rPr sz="1600" b="1" spc="-93" dirty="0">
                <a:solidFill>
                  <a:srgbClr val="207B9D"/>
                </a:solidFill>
                <a:latin typeface="Tahoma"/>
                <a:cs typeface="Tahoma"/>
              </a:rPr>
              <a:t>Hampton</a:t>
            </a:r>
            <a:r>
              <a:rPr sz="1600" b="1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600" b="1" spc="-107" dirty="0">
                <a:solidFill>
                  <a:srgbClr val="207B9D"/>
                </a:solidFill>
                <a:latin typeface="Tahoma"/>
                <a:cs typeface="Tahoma"/>
              </a:rPr>
              <a:t>Roads</a:t>
            </a:r>
            <a:endParaRPr sz="1600">
              <a:latin typeface="Tahoma"/>
              <a:cs typeface="Tahoma"/>
            </a:endParaRPr>
          </a:p>
          <a:p>
            <a:pPr marL="626518" marR="6773" indent="-407236">
              <a:lnSpc>
                <a:spcPts val="1600"/>
              </a:lnSpc>
              <a:spcBef>
                <a:spcPts val="47"/>
              </a:spcBef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333" spc="27" dirty="0">
                <a:solidFill>
                  <a:srgbClr val="207B9D"/>
                </a:solidFill>
                <a:latin typeface="Tahoma"/>
                <a:cs typeface="Tahoma"/>
              </a:rPr>
              <a:t>Opportunity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-53" dirty="0">
                <a:solidFill>
                  <a:srgbClr val="207B9D"/>
                </a:solidFill>
                <a:latin typeface="Tahoma"/>
                <a:cs typeface="Tahoma"/>
              </a:rPr>
              <a:t>Inc.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33" dirty="0">
                <a:solidFill>
                  <a:srgbClr val="207B9D"/>
                </a:solidFill>
                <a:latin typeface="Tahoma"/>
                <a:cs typeface="Tahoma"/>
              </a:rPr>
              <a:t>One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7" dirty="0">
                <a:solidFill>
                  <a:srgbClr val="207B9D"/>
                </a:solidFill>
                <a:latin typeface="Tahoma"/>
                <a:cs typeface="Tahoma"/>
              </a:rPr>
              <a:t>Stop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133" dirty="0">
                <a:solidFill>
                  <a:srgbClr val="207B9D"/>
                </a:solidFill>
                <a:latin typeface="Tahoma"/>
                <a:cs typeface="Tahoma"/>
              </a:rPr>
              <a:t>W</a:t>
            </a:r>
            <a:r>
              <a:rPr sz="1333" spc="20" dirty="0">
                <a:solidFill>
                  <a:srgbClr val="207B9D"/>
                </a:solidFill>
                <a:latin typeface="Tahoma"/>
                <a:cs typeface="Tahoma"/>
              </a:rPr>
              <a:t>orkforce  </a:t>
            </a:r>
            <a:r>
              <a:rPr sz="1333" spc="73" dirty="0">
                <a:solidFill>
                  <a:srgbClr val="207B9D"/>
                </a:solidFill>
                <a:latin typeface="Tahoma"/>
                <a:cs typeface="Tahoma"/>
              </a:rPr>
              <a:t>Ct</a:t>
            </a:r>
            <a:r>
              <a:rPr sz="1333" spc="-33" dirty="0">
                <a:solidFill>
                  <a:srgbClr val="207B9D"/>
                </a:solidFill>
                <a:latin typeface="Tahoma"/>
                <a:cs typeface="Tahoma"/>
              </a:rPr>
              <a:t>r</a:t>
            </a:r>
            <a:r>
              <a:rPr sz="1333" spc="-127" dirty="0">
                <a:solidFill>
                  <a:srgbClr val="207B9D"/>
                </a:solidFill>
                <a:latin typeface="Tahoma"/>
                <a:cs typeface="Tahoma"/>
              </a:rPr>
              <a:t>.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-20" dirty="0">
                <a:solidFill>
                  <a:srgbClr val="207B9D"/>
                </a:solidFill>
                <a:latin typeface="Tahoma"/>
                <a:cs typeface="Tahoma"/>
              </a:rPr>
              <a:t>(108)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68934" y="5300700"/>
            <a:ext cx="3792220" cy="894080"/>
          </a:xfrm>
          <a:custGeom>
            <a:avLst/>
            <a:gdLst/>
            <a:ahLst/>
            <a:cxnLst/>
            <a:rect l="l" t="t" r="r" b="b"/>
            <a:pathLst>
              <a:path w="2844165" h="670560">
                <a:moveTo>
                  <a:pt x="2843699" y="670499"/>
                </a:moveTo>
                <a:lnTo>
                  <a:pt x="0" y="670499"/>
                </a:lnTo>
                <a:lnTo>
                  <a:pt x="0" y="0"/>
                </a:lnTo>
                <a:lnTo>
                  <a:pt x="2843699" y="0"/>
                </a:lnTo>
                <a:lnTo>
                  <a:pt x="2843699" y="6704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6666301" y="5389939"/>
            <a:ext cx="3367193" cy="6710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1913"/>
              </a:lnSpc>
              <a:spcBef>
                <a:spcPts val="133"/>
              </a:spcBef>
            </a:pPr>
            <a:r>
              <a:rPr sz="1600" b="1" spc="-93" dirty="0">
                <a:solidFill>
                  <a:srgbClr val="207B9D"/>
                </a:solidFill>
                <a:latin typeface="Tahoma"/>
                <a:cs typeface="Tahoma"/>
              </a:rPr>
              <a:t>Alexandria/Arlington</a:t>
            </a:r>
            <a:endParaRPr sz="1600">
              <a:latin typeface="Tahoma"/>
              <a:cs typeface="Tahoma"/>
            </a:endParaRPr>
          </a:p>
          <a:p>
            <a:pPr marL="626518" indent="-407236">
              <a:lnSpc>
                <a:spcPts val="1593"/>
              </a:lnSpc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333" spc="40" dirty="0">
                <a:solidFill>
                  <a:srgbClr val="207B9D"/>
                </a:solidFill>
                <a:latin typeface="Tahoma"/>
                <a:cs typeface="Tahoma"/>
              </a:rPr>
              <a:t>Al</a:t>
            </a:r>
            <a:r>
              <a:rPr sz="1333" spc="13" dirty="0">
                <a:solidFill>
                  <a:srgbClr val="207B9D"/>
                </a:solidFill>
                <a:latin typeface="Tahoma"/>
                <a:cs typeface="Tahoma"/>
              </a:rPr>
              <a:t>e</a:t>
            </a:r>
            <a:r>
              <a:rPr sz="1333" spc="7" dirty="0">
                <a:solidFill>
                  <a:srgbClr val="207B9D"/>
                </a:solidFill>
                <a:latin typeface="Tahoma"/>
                <a:cs typeface="Tahoma"/>
              </a:rPr>
              <a:t>xandria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53" dirty="0">
                <a:solidFill>
                  <a:srgbClr val="207B9D"/>
                </a:solidFill>
                <a:latin typeface="Tahoma"/>
                <a:cs typeface="Tahoma"/>
              </a:rPr>
              <a:t>City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7" dirty="0">
                <a:solidFill>
                  <a:srgbClr val="207B9D"/>
                </a:solidFill>
                <a:latin typeface="Tahoma"/>
                <a:cs typeface="Tahoma"/>
              </a:rPr>
              <a:t>Empl</a:t>
            </a:r>
            <a:r>
              <a:rPr sz="1333" spc="-13" dirty="0">
                <a:solidFill>
                  <a:srgbClr val="207B9D"/>
                </a:solidFill>
                <a:latin typeface="Tahoma"/>
                <a:cs typeface="Tahoma"/>
              </a:rPr>
              <a:t>o</a:t>
            </a:r>
            <a:r>
              <a:rPr sz="1333" spc="7" dirty="0">
                <a:solidFill>
                  <a:srgbClr val="207B9D"/>
                </a:solidFill>
                <a:latin typeface="Tahoma"/>
                <a:cs typeface="Tahoma"/>
              </a:rPr>
              <a:t>yment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73" dirty="0">
                <a:solidFill>
                  <a:srgbClr val="207B9D"/>
                </a:solidFill>
                <a:latin typeface="Tahoma"/>
                <a:cs typeface="Tahoma"/>
              </a:rPr>
              <a:t>Ctr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-33" dirty="0">
                <a:solidFill>
                  <a:srgbClr val="207B9D"/>
                </a:solidFill>
                <a:latin typeface="Tahoma"/>
                <a:cs typeface="Tahoma"/>
              </a:rPr>
              <a:t>(40)</a:t>
            </a:r>
            <a:endParaRPr sz="1333">
              <a:latin typeface="Tahoma"/>
              <a:cs typeface="Tahoma"/>
            </a:endParaRPr>
          </a:p>
          <a:p>
            <a:pPr marL="626518" indent="-407236"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333" spc="27" dirty="0">
                <a:solidFill>
                  <a:srgbClr val="207B9D"/>
                </a:solidFill>
                <a:latin typeface="Tahoma"/>
                <a:cs typeface="Tahoma"/>
              </a:rPr>
              <a:t>Arlington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7" dirty="0">
                <a:solidFill>
                  <a:srgbClr val="207B9D"/>
                </a:solidFill>
                <a:latin typeface="Tahoma"/>
                <a:cs typeface="Tahoma"/>
              </a:rPr>
              <a:t>Empl</a:t>
            </a:r>
            <a:r>
              <a:rPr sz="1333" spc="-13" dirty="0">
                <a:solidFill>
                  <a:srgbClr val="207B9D"/>
                </a:solidFill>
                <a:latin typeface="Tahoma"/>
                <a:cs typeface="Tahoma"/>
              </a:rPr>
              <a:t>o</a:t>
            </a:r>
            <a:r>
              <a:rPr sz="1333" spc="7" dirty="0">
                <a:solidFill>
                  <a:srgbClr val="207B9D"/>
                </a:solidFill>
                <a:latin typeface="Tahoma"/>
                <a:cs typeface="Tahoma"/>
              </a:rPr>
              <a:t>yment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73" dirty="0">
                <a:solidFill>
                  <a:srgbClr val="207B9D"/>
                </a:solidFill>
                <a:latin typeface="Tahoma"/>
                <a:cs typeface="Tahoma"/>
              </a:rPr>
              <a:t>Ctr</a:t>
            </a:r>
            <a:r>
              <a:rPr sz="1333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333" spc="-33" dirty="0">
                <a:solidFill>
                  <a:srgbClr val="207B9D"/>
                </a:solidFill>
                <a:latin typeface="Tahoma"/>
                <a:cs typeface="Tahoma"/>
              </a:rPr>
              <a:t>(47)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32867" y="1344605"/>
            <a:ext cx="1023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73" dirty="0">
                <a:solidFill>
                  <a:srgbClr val="207B9D"/>
                </a:solidFill>
                <a:latin typeface="Tahoma"/>
                <a:cs typeface="Tahoma"/>
              </a:rPr>
              <a:t>User</a:t>
            </a:r>
            <a:r>
              <a:rPr sz="1600" b="1" spc="-160" dirty="0">
                <a:solidFill>
                  <a:srgbClr val="207B9D"/>
                </a:solidFill>
                <a:latin typeface="Tahoma"/>
                <a:cs typeface="Tahoma"/>
              </a:rPr>
              <a:t> </a:t>
            </a:r>
            <a:r>
              <a:rPr sz="1600" b="1" spc="-87" dirty="0">
                <a:solidFill>
                  <a:srgbClr val="207B9D"/>
                </a:solidFill>
                <a:latin typeface="Tahoma"/>
                <a:cs typeface="Tahoma"/>
              </a:rPr>
              <a:t>count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60034" y="1845352"/>
            <a:ext cx="38777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93" dirty="0">
                <a:solidFill>
                  <a:srgbClr val="207B9D"/>
                </a:solidFill>
                <a:latin typeface="Tahoma"/>
                <a:cs typeface="Tahoma"/>
              </a:rPr>
              <a:t>141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59635" y="4460073"/>
            <a:ext cx="2700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93" dirty="0">
                <a:solidFill>
                  <a:srgbClr val="207B9D"/>
                </a:solidFill>
                <a:latin typeface="Tahoma"/>
                <a:cs typeface="Tahoma"/>
              </a:rPr>
              <a:t>96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62524" y="3477633"/>
            <a:ext cx="1420707" cy="894080"/>
          </a:xfrm>
          <a:custGeom>
            <a:avLst/>
            <a:gdLst/>
            <a:ahLst/>
            <a:cxnLst/>
            <a:rect l="l" t="t" r="r" b="b"/>
            <a:pathLst>
              <a:path w="1065529" h="670560">
                <a:moveTo>
                  <a:pt x="1065299" y="670499"/>
                </a:moveTo>
                <a:lnTo>
                  <a:pt x="0" y="670499"/>
                </a:lnTo>
                <a:lnTo>
                  <a:pt x="0" y="0"/>
                </a:lnTo>
                <a:lnTo>
                  <a:pt x="1065299" y="0"/>
                </a:lnTo>
                <a:lnTo>
                  <a:pt x="1065299" y="6704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10559891" y="3566873"/>
            <a:ext cx="38777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93" dirty="0">
                <a:solidFill>
                  <a:srgbClr val="207B9D"/>
                </a:solidFill>
                <a:latin typeface="Tahoma"/>
                <a:cs typeface="Tahoma"/>
              </a:rPr>
              <a:t>108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62529" y="5300700"/>
            <a:ext cx="1420707" cy="894080"/>
          </a:xfrm>
          <a:custGeom>
            <a:avLst/>
            <a:gdLst/>
            <a:ahLst/>
            <a:cxnLst/>
            <a:rect l="l" t="t" r="r" b="b"/>
            <a:pathLst>
              <a:path w="1065529" h="670560">
                <a:moveTo>
                  <a:pt x="1065299" y="670499"/>
                </a:moveTo>
                <a:lnTo>
                  <a:pt x="0" y="670499"/>
                </a:lnTo>
                <a:lnTo>
                  <a:pt x="0" y="0"/>
                </a:lnTo>
                <a:lnTo>
                  <a:pt x="1065299" y="0"/>
                </a:lnTo>
                <a:lnTo>
                  <a:pt x="1065299" y="6704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10559897" y="5389940"/>
            <a:ext cx="2700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93" dirty="0">
                <a:solidFill>
                  <a:srgbClr val="207B9D"/>
                </a:solidFill>
                <a:latin typeface="Tahoma"/>
                <a:cs typeface="Tahoma"/>
              </a:rPr>
              <a:t>87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76985" y="1701529"/>
            <a:ext cx="3565313" cy="0"/>
          </a:xfrm>
          <a:custGeom>
            <a:avLst/>
            <a:gdLst/>
            <a:ahLst/>
            <a:cxnLst/>
            <a:rect l="l" t="t" r="r" b="b"/>
            <a:pathLst>
              <a:path w="2673984">
                <a:moveTo>
                  <a:pt x="0" y="0"/>
                </a:moveTo>
                <a:lnTo>
                  <a:pt x="2673899" y="0"/>
                </a:lnTo>
              </a:path>
            </a:pathLst>
          </a:custGeom>
          <a:ln w="9524">
            <a:solidFill>
              <a:srgbClr val="207B9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10443108" y="1699647"/>
            <a:ext cx="1349587" cy="0"/>
          </a:xfrm>
          <a:custGeom>
            <a:avLst/>
            <a:gdLst/>
            <a:ahLst/>
            <a:cxnLst/>
            <a:rect l="l" t="t" r="r" b="b"/>
            <a:pathLst>
              <a:path w="1012190">
                <a:moveTo>
                  <a:pt x="0" y="0"/>
                </a:moveTo>
                <a:lnTo>
                  <a:pt x="1011599" y="0"/>
                </a:lnTo>
              </a:path>
            </a:pathLst>
          </a:custGeom>
          <a:ln w="9524">
            <a:solidFill>
              <a:srgbClr val="207B9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953" y="2042810"/>
            <a:ext cx="6054331" cy="34044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C622-8418-4444-BC64-6EE431A1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172178"/>
            <a:ext cx="10515600" cy="844411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Virginia Career Works Referral Portal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2B9C2-75ED-4BAC-99F1-C39336C2473B}"/>
              </a:ext>
            </a:extLst>
          </p:cNvPr>
          <p:cNvSpPr txBox="1"/>
          <p:nvPr/>
        </p:nvSpPr>
        <p:spPr>
          <a:xfrm>
            <a:off x="1778466" y="6157519"/>
            <a:ext cx="857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https://vcwnorthern.com/wp-content/uploads/Final-Statewide-Vers_FULL_HD.mp4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ED038-9BCE-477E-9BE6-A6885401F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6" t="9966" r="5681" b="4829"/>
          <a:stretch/>
        </p:blipFill>
        <p:spPr>
          <a:xfrm>
            <a:off x="1394860" y="1016589"/>
            <a:ext cx="9057823" cy="48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1EEF-307D-497E-AB25-C665A48D3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6" y="6214530"/>
            <a:ext cx="4284418" cy="321736"/>
          </a:xfrm>
        </p:spPr>
        <p:txBody>
          <a:bodyPr anchor="b">
            <a:normAutofit fontScale="90000"/>
          </a:bodyPr>
          <a:lstStyle/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3CF4D-A387-4F26-9735-A037520ED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5" y="6214525"/>
            <a:ext cx="4305856" cy="321733"/>
          </a:xfrm>
        </p:spPr>
        <p:txBody>
          <a:bodyPr anchor="b">
            <a:normAutofit lnSpcReduction="10000"/>
          </a:bodyPr>
          <a:lstStyle/>
          <a:p>
            <a:pPr algn="r"/>
            <a:endParaRPr lang="en-US" sz="1800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8B0E00F-58A9-40E2-8531-417054ECD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1" b="1"/>
          <a:stretch/>
        </p:blipFill>
        <p:spPr>
          <a:xfrm>
            <a:off x="755374" y="321735"/>
            <a:ext cx="10800522" cy="58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3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255E2FB-3389-4B11-92E2-0190A1D2D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7" r="131" b="1"/>
          <a:stretch/>
        </p:blipFill>
        <p:spPr>
          <a:xfrm>
            <a:off x="1155547" y="637762"/>
            <a:ext cx="9889808" cy="55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388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Office Theme</vt:lpstr>
      <vt:lpstr>Virginia Career Works Referral Portal</vt:lpstr>
      <vt:lpstr>The Virginia Career Works Portal was  created to better connect Virginia residents  to resources and increase dual enrollment</vt:lpstr>
      <vt:lpstr>Agencies collaborated to solve common intake  process for workforce-related services</vt:lpstr>
      <vt:lpstr>The Portal shields users from complex technology  landscape, without replacing systems of record</vt:lpstr>
      <vt:lpstr>The Portal allows clients to independently complete the  intake process and explore possible referrals prior to  meeting with a workforce professional</vt:lpstr>
      <vt:lpstr>PowerPoint Presentation</vt:lpstr>
      <vt:lpstr>Virginia Career Works Referral Portal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Vivian, Lisa</dc:creator>
  <cp:lastModifiedBy>Seema Jain</cp:lastModifiedBy>
  <cp:revision>11</cp:revision>
  <dcterms:created xsi:type="dcterms:W3CDTF">2021-03-05T18:03:08Z</dcterms:created>
  <dcterms:modified xsi:type="dcterms:W3CDTF">2021-03-17T14:35:16Z</dcterms:modified>
</cp:coreProperties>
</file>