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handoutMasterIdLst>
    <p:handoutMasterId r:id="rId17"/>
  </p:handoutMasterIdLst>
  <p:sldIdLst>
    <p:sldId id="373" r:id="rId5"/>
    <p:sldId id="369" r:id="rId6"/>
    <p:sldId id="434" r:id="rId7"/>
    <p:sldId id="418" r:id="rId8"/>
    <p:sldId id="426" r:id="rId9"/>
    <p:sldId id="427" r:id="rId10"/>
    <p:sldId id="439" r:id="rId11"/>
    <p:sldId id="440" r:id="rId12"/>
    <p:sldId id="428" r:id="rId13"/>
    <p:sldId id="437" r:id="rId14"/>
    <p:sldId id="435" r:id="rId15"/>
  </p:sldIdLst>
  <p:sldSz cx="9144000" cy="5143500" type="screen16x9"/>
  <p:notesSz cx="6858000" cy="9144000"/>
  <p:embeddedFontLst>
    <p:embeddedFont>
      <p:font typeface="Amazon Ember Display Medium" panose="020F0603020204020204"/>
      <p:regular r:id="rId18"/>
    </p:embeddedFont>
    <p:embeddedFont>
      <p:font typeface="Calibri" panose="020F0502020204030204" pitchFamily="34" charset="0"/>
      <p:regular r:id="rId18"/>
      <p:bold r:id="rId18"/>
      <p:italic r:id="rId18"/>
      <p:boldItalic r:id="rId18"/>
    </p:embeddedFont>
    <p:embeddedFont>
      <p:font typeface="Amazon Ember Display Light" panose="020F0403020204020204"/>
      <p:regular r:id="rId18"/>
    </p:embeddedFont>
    <p:embeddedFont>
      <p:font typeface="Amazon Ember Thin" panose="020B0604020202020204" charset="0"/>
      <p:regular r:id="rId19"/>
      <p:italic r:id="rId20"/>
    </p:embeddedFont>
    <p:embeddedFont>
      <p:font typeface="Amazon Ember Display" panose="020F0603020204020204"/>
      <p:regular r:id="rId18"/>
      <p:bold r:id="rId18"/>
    </p:embeddedFont>
  </p:embeddedFontLst>
  <p:defaultText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3" algn="l" defTabSz="914298" rtl="0" eaLnBrk="1" latinLnBrk="0" hangingPunct="1">
      <a:defRPr sz="1800" kern="1200">
        <a:solidFill>
          <a:schemeClr val="tx1"/>
        </a:solidFill>
        <a:latin typeface="+mn-lt"/>
        <a:ea typeface="+mn-ea"/>
        <a:cs typeface="+mn-cs"/>
      </a:defRPr>
    </a:lvl7pPr>
    <a:lvl8pPr marL="3200042" algn="l" defTabSz="914298" rtl="0" eaLnBrk="1" latinLnBrk="0" hangingPunct="1">
      <a:defRPr sz="1800" kern="1200">
        <a:solidFill>
          <a:schemeClr val="tx1"/>
        </a:solidFill>
        <a:latin typeface="+mn-lt"/>
        <a:ea typeface="+mn-ea"/>
        <a:cs typeface="+mn-cs"/>
      </a:defRPr>
    </a:lvl8pPr>
    <a:lvl9pPr marL="3657190" algn="l" defTabSz="9142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3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r, Samantha" initials="MS" lastIdx="3" clrIdx="0">
    <p:extLst>
      <p:ext uri="{19B8F6BF-5375-455C-9EA6-DF929625EA0E}">
        <p15:presenceInfo xmlns:p15="http://schemas.microsoft.com/office/powerpoint/2012/main" userId="S-1-5-21-1407069837-2091007605-538272213-233015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FEE"/>
    <a:srgbClr val="232F3E"/>
    <a:srgbClr val="005276"/>
    <a:srgbClr val="007CB6"/>
    <a:srgbClr val="005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5206" autoAdjust="0"/>
  </p:normalViewPr>
  <p:slideViewPr>
    <p:cSldViewPr>
      <p:cViewPr varScale="1">
        <p:scale>
          <a:sx n="86" d="100"/>
          <a:sy n="86" d="100"/>
        </p:scale>
        <p:origin x="836" y="56"/>
      </p:cViewPr>
      <p:guideLst>
        <p:guide orient="horz" pos="1620"/>
        <p:guide pos="2352"/>
      </p:guideLst>
    </p:cSldViewPr>
  </p:slideViewPr>
  <p:notesTextViewPr>
    <p:cViewPr>
      <p:scale>
        <a:sx n="1" d="1"/>
        <a:sy n="1" d="1"/>
      </p:scale>
      <p:origin x="0" y="0"/>
    </p:cViewPr>
  </p:notesTextViewPr>
  <p:notesViewPr>
    <p:cSldViewPr>
      <p:cViewPr varScale="1">
        <p:scale>
          <a:sx n="101" d="100"/>
          <a:sy n="101" d="100"/>
        </p:scale>
        <p:origin x="442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NUL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mazon Ember Display" panose="020F0603020204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6E9958-7E03-4C32-95F3-8FD0CDAE9F52}" type="datetimeFigureOut">
              <a:rPr lang="en-US" smtClean="0">
                <a:latin typeface="Amazon Ember Display" panose="020F0603020204020204" pitchFamily="34" charset="0"/>
              </a:rPr>
              <a:t>1/25/2021</a:t>
            </a:fld>
            <a:endParaRPr lang="en-US" dirty="0">
              <a:latin typeface="Amazon Ember Display" panose="020F0603020204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mazon Ember Display" panose="020F0603020204020204" pitchFamily="34" charset="0"/>
            </a:endParaRPr>
          </a:p>
        </p:txBody>
      </p:sp>
    </p:spTree>
    <p:extLst>
      <p:ext uri="{BB962C8B-B14F-4D97-AF65-F5344CB8AC3E}">
        <p14:creationId xmlns:p14="http://schemas.microsoft.com/office/powerpoint/2010/main" val="1515587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mazon Ember Display" panose="020F0603020204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mazon Ember Display" panose="020F0603020204020204" pitchFamily="34" charset="0"/>
              </a:defRPr>
            </a:lvl1pPr>
          </a:lstStyle>
          <a:p>
            <a:fld id="{CD555BBA-1ECC-4DF5-9622-161FD6012FC0}" type="datetimeFigureOut">
              <a:rPr lang="en-US" smtClean="0"/>
              <a:pPr/>
              <a:t>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mazon Ember Display" panose="020F06030202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mazon Ember Display" panose="020F0603020204020204" pitchFamily="34" charset="0"/>
              </a:defRPr>
            </a:lvl1pPr>
          </a:lstStyle>
          <a:p>
            <a:fld id="{A69DBB15-CE40-4189-9A62-1E30E5328090}" type="slidenum">
              <a:rPr lang="en-US" smtClean="0"/>
              <a:pPr/>
              <a:t>‹#›</a:t>
            </a:fld>
            <a:endParaRPr lang="en-US" dirty="0"/>
          </a:p>
        </p:txBody>
      </p:sp>
    </p:spTree>
    <p:extLst>
      <p:ext uri="{BB962C8B-B14F-4D97-AF65-F5344CB8AC3E}">
        <p14:creationId xmlns:p14="http://schemas.microsoft.com/office/powerpoint/2010/main" val="1046905236"/>
      </p:ext>
    </p:extLst>
  </p:cSld>
  <p:clrMap bg1="lt1" tx1="dk1" bg2="lt2" tx2="dk2" accent1="accent1" accent2="accent2" accent3="accent3" accent4="accent4" accent5="accent5" accent6="accent6" hlink="hlink" folHlink="folHlink"/>
  <p:notesStyle>
    <a:lvl1pPr marL="0" algn="l" defTabSz="914298" rtl="0" eaLnBrk="1" latinLnBrk="0" hangingPunct="1">
      <a:defRPr sz="1200" b="0" i="0" kern="1200">
        <a:solidFill>
          <a:schemeClr val="tx1"/>
        </a:solidFill>
        <a:latin typeface="Amazon Ember Display" panose="020F0603020204020204" pitchFamily="34" charset="0"/>
        <a:ea typeface="+mn-ea"/>
        <a:cs typeface="+mn-cs"/>
      </a:defRPr>
    </a:lvl1pPr>
    <a:lvl2pPr marL="457149" algn="l" defTabSz="914298" rtl="0" eaLnBrk="1" latinLnBrk="0" hangingPunct="1">
      <a:defRPr sz="1200" b="0" i="0" kern="1200">
        <a:solidFill>
          <a:schemeClr val="tx1"/>
        </a:solidFill>
        <a:latin typeface="Amazon Ember Display" panose="020F0603020204020204" pitchFamily="34" charset="0"/>
        <a:ea typeface="+mn-ea"/>
        <a:cs typeface="+mn-cs"/>
      </a:defRPr>
    </a:lvl2pPr>
    <a:lvl3pPr marL="914298" algn="l" defTabSz="914298" rtl="0" eaLnBrk="1" latinLnBrk="0" hangingPunct="1">
      <a:defRPr sz="1200" b="0" i="0" kern="1200">
        <a:solidFill>
          <a:schemeClr val="tx1"/>
        </a:solidFill>
        <a:latin typeface="Amazon Ember Display" panose="020F0603020204020204" pitchFamily="34" charset="0"/>
        <a:ea typeface="+mn-ea"/>
        <a:cs typeface="+mn-cs"/>
      </a:defRPr>
    </a:lvl3pPr>
    <a:lvl4pPr marL="1371446" algn="l" defTabSz="914298" rtl="0" eaLnBrk="1" latinLnBrk="0" hangingPunct="1">
      <a:defRPr sz="1200" b="0" i="0" kern="1200">
        <a:solidFill>
          <a:schemeClr val="tx1"/>
        </a:solidFill>
        <a:latin typeface="Amazon Ember Display" panose="020F0603020204020204" pitchFamily="34" charset="0"/>
        <a:ea typeface="+mn-ea"/>
        <a:cs typeface="+mn-cs"/>
      </a:defRPr>
    </a:lvl4pPr>
    <a:lvl5pPr marL="1828595" algn="l" defTabSz="914298" rtl="0" eaLnBrk="1" latinLnBrk="0" hangingPunct="1">
      <a:defRPr sz="1200" b="0" i="0" kern="1200">
        <a:solidFill>
          <a:schemeClr val="tx1"/>
        </a:solidFill>
        <a:latin typeface="Amazon Ember Display" panose="020F0603020204020204" pitchFamily="34" charset="0"/>
        <a:ea typeface="+mn-ea"/>
        <a:cs typeface="+mn-cs"/>
      </a:defRPr>
    </a:lvl5pPr>
    <a:lvl6pPr marL="2285744" algn="l" defTabSz="914298" rtl="0" eaLnBrk="1" latinLnBrk="0" hangingPunct="1">
      <a:defRPr sz="1200" kern="1200">
        <a:solidFill>
          <a:schemeClr val="tx1"/>
        </a:solidFill>
        <a:latin typeface="+mn-lt"/>
        <a:ea typeface="+mn-ea"/>
        <a:cs typeface="+mn-cs"/>
      </a:defRPr>
    </a:lvl6pPr>
    <a:lvl7pPr marL="2742893" algn="l" defTabSz="914298" rtl="0" eaLnBrk="1" latinLnBrk="0" hangingPunct="1">
      <a:defRPr sz="1200" kern="1200">
        <a:solidFill>
          <a:schemeClr val="tx1"/>
        </a:solidFill>
        <a:latin typeface="+mn-lt"/>
        <a:ea typeface="+mn-ea"/>
        <a:cs typeface="+mn-cs"/>
      </a:defRPr>
    </a:lvl7pPr>
    <a:lvl8pPr marL="3200042" algn="l" defTabSz="914298" rtl="0" eaLnBrk="1" latinLnBrk="0" hangingPunct="1">
      <a:defRPr sz="1200" kern="1200">
        <a:solidFill>
          <a:schemeClr val="tx1"/>
        </a:solidFill>
        <a:latin typeface="+mn-lt"/>
        <a:ea typeface="+mn-ea"/>
        <a:cs typeface="+mn-cs"/>
      </a:defRPr>
    </a:lvl8pPr>
    <a:lvl9pPr marL="3657190" algn="l" defTabSz="9142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DBB15-CE40-4189-9A62-1E30E5328090}" type="slidenum">
              <a:rPr lang="en-US" smtClean="0"/>
              <a:pPr/>
              <a:t>3</a:t>
            </a:fld>
            <a:endParaRPr lang="en-US" dirty="0"/>
          </a:p>
        </p:txBody>
      </p:sp>
    </p:spTree>
    <p:extLst>
      <p:ext uri="{BB962C8B-B14F-4D97-AF65-F5344CB8AC3E}">
        <p14:creationId xmlns:p14="http://schemas.microsoft.com/office/powerpoint/2010/main" val="12495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DBB15-CE40-4189-9A62-1E30E5328090}" type="slidenum">
              <a:rPr lang="en-US" smtClean="0"/>
              <a:pPr/>
              <a:t>8</a:t>
            </a:fld>
            <a:endParaRPr lang="en-US" dirty="0"/>
          </a:p>
        </p:txBody>
      </p:sp>
    </p:spTree>
    <p:extLst>
      <p:ext uri="{BB962C8B-B14F-4D97-AF65-F5344CB8AC3E}">
        <p14:creationId xmlns:p14="http://schemas.microsoft.com/office/powerpoint/2010/main" val="185927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DBB15-CE40-4189-9A62-1E30E5328090}" type="slidenum">
              <a:rPr lang="en-US" smtClean="0"/>
              <a:pPr/>
              <a:t>9</a:t>
            </a:fld>
            <a:endParaRPr lang="en-US" dirty="0"/>
          </a:p>
        </p:txBody>
      </p:sp>
    </p:spTree>
    <p:extLst>
      <p:ext uri="{BB962C8B-B14F-4D97-AF65-F5344CB8AC3E}">
        <p14:creationId xmlns:p14="http://schemas.microsoft.com/office/powerpoint/2010/main" val="102828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lowchart: Manual Input 5"/>
          <p:cNvSpPr/>
          <p:nvPr userDrawn="1"/>
        </p:nvSpPr>
        <p:spPr>
          <a:xfrm rot="5400000">
            <a:off x="1351015" y="-1370064"/>
            <a:ext cx="5146572" cy="78486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1" b="0" i="0" dirty="0">
                <a:latin typeface="Amazon Ember Display" panose="020F0603020204020204" pitchFamily="34" charset="0"/>
              </a:rPr>
              <a:t>  </a:t>
            </a:r>
          </a:p>
        </p:txBody>
      </p:sp>
    </p:spTree>
    <p:extLst>
      <p:ext uri="{BB962C8B-B14F-4D97-AF65-F5344CB8AC3E}">
        <p14:creationId xmlns:p14="http://schemas.microsoft.com/office/powerpoint/2010/main" val="176879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179A0-A79A-CC48-8B88-529E96E77E9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5414" r="8514"/>
          <a:stretch/>
        </p:blipFill>
        <p:spPr>
          <a:xfrm>
            <a:off x="4817915" y="-1"/>
            <a:ext cx="4326086" cy="5143500"/>
          </a:xfrm>
          <a:prstGeom prst="rect">
            <a:avLst/>
          </a:prstGeom>
        </p:spPr>
      </p:pic>
      <p:sp>
        <p:nvSpPr>
          <p:cNvPr id="12" name="Flowchart: Manual Input 5"/>
          <p:cNvSpPr/>
          <p:nvPr userDrawn="1"/>
        </p:nvSpPr>
        <p:spPr>
          <a:xfrm rot="5400000">
            <a:off x="1190626" y="-1209676"/>
            <a:ext cx="5162549" cy="75438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11" name="Isosceles Triangle 10"/>
          <p:cNvSpPr/>
          <p:nvPr userDrawn="1"/>
        </p:nvSpPr>
        <p:spPr>
          <a:xfrm>
            <a:off x="8210550" y="3454246"/>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Tree>
    <p:extLst>
      <p:ext uri="{BB962C8B-B14F-4D97-AF65-F5344CB8AC3E}">
        <p14:creationId xmlns:p14="http://schemas.microsoft.com/office/powerpoint/2010/main" val="15350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43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2135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F36342-BF09-EE47-A563-827D622F6E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75" y="350359"/>
            <a:ext cx="607775" cy="184922"/>
          </a:xfrm>
          <a:prstGeom prst="rect">
            <a:avLst/>
          </a:prstGeom>
        </p:spPr>
      </p:pic>
    </p:spTree>
    <p:extLst>
      <p:ext uri="{BB962C8B-B14F-4D97-AF65-F5344CB8AC3E}">
        <p14:creationId xmlns:p14="http://schemas.microsoft.com/office/powerpoint/2010/main" val="3771143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65EF2A-498F-0C4A-AE02-C732976F25D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98675" y="350991"/>
            <a:ext cx="607775" cy="183657"/>
          </a:xfrm>
          <a:prstGeom prst="rect">
            <a:avLst/>
          </a:prstGeom>
        </p:spPr>
      </p:pic>
    </p:spTree>
    <p:extLst>
      <p:ext uri="{BB962C8B-B14F-4D97-AF65-F5344CB8AC3E}">
        <p14:creationId xmlns:p14="http://schemas.microsoft.com/office/powerpoint/2010/main" val="1708485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F61C-4FF8-334A-AF75-8490A984CA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75" y="350359"/>
            <a:ext cx="607775" cy="184922"/>
          </a:xfrm>
          <a:prstGeom prst="rect">
            <a:avLst/>
          </a:prstGeom>
        </p:spPr>
      </p:pic>
    </p:spTree>
    <p:extLst>
      <p:ext uri="{BB962C8B-B14F-4D97-AF65-F5344CB8AC3E}">
        <p14:creationId xmlns:p14="http://schemas.microsoft.com/office/powerpoint/2010/main" val="26604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65EF2A-498F-0C4A-AE02-C732976F25D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398675" y="350991"/>
            <a:ext cx="607775" cy="183657"/>
          </a:xfrm>
          <a:prstGeom prst="rect">
            <a:avLst/>
          </a:prstGeom>
        </p:spPr>
      </p:pic>
    </p:spTree>
    <p:extLst>
      <p:ext uri="{BB962C8B-B14F-4D97-AF65-F5344CB8AC3E}">
        <p14:creationId xmlns:p14="http://schemas.microsoft.com/office/powerpoint/2010/main" val="253753592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302CCA-10F6-CB49-A89C-645A46CE70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675" y="350359"/>
            <a:ext cx="607775" cy="184922"/>
          </a:xfrm>
          <a:prstGeom prst="rect">
            <a:avLst/>
          </a:prstGeom>
        </p:spPr>
      </p:pic>
    </p:spTree>
    <p:extLst>
      <p:ext uri="{BB962C8B-B14F-4D97-AF65-F5344CB8AC3E}">
        <p14:creationId xmlns:p14="http://schemas.microsoft.com/office/powerpoint/2010/main" val="260837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07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l="13167" r="31936"/>
          <a:stretch/>
        </p:blipFill>
        <p:spPr>
          <a:xfrm>
            <a:off x="4876800" y="-29058"/>
            <a:ext cx="4257916" cy="5170729"/>
          </a:xfrm>
          <a:prstGeom prst="rect">
            <a:avLst/>
          </a:prstGeom>
        </p:spPr>
      </p:pic>
      <p:sp>
        <p:nvSpPr>
          <p:cNvPr id="11" name="Isosceles Triangle 10"/>
          <p:cNvSpPr/>
          <p:nvPr userDrawn="1"/>
        </p:nvSpPr>
        <p:spPr>
          <a:xfrm>
            <a:off x="8219835" y="3456634"/>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12" name="Flowchart: Manual Input 5"/>
          <p:cNvSpPr/>
          <p:nvPr userDrawn="1"/>
        </p:nvSpPr>
        <p:spPr>
          <a:xfrm rot="5400000">
            <a:off x="1253524" y="-1296339"/>
            <a:ext cx="5179868" cy="7686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Tree>
    <p:extLst>
      <p:ext uri="{BB962C8B-B14F-4D97-AF65-F5344CB8AC3E}">
        <p14:creationId xmlns:p14="http://schemas.microsoft.com/office/powerpoint/2010/main" val="62409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l="33186" r="16611"/>
          <a:stretch/>
        </p:blipFill>
        <p:spPr>
          <a:xfrm>
            <a:off x="5257800" y="-19134"/>
            <a:ext cx="3886199" cy="5162634"/>
          </a:xfrm>
          <a:prstGeom prst="rect">
            <a:avLst/>
          </a:prstGeom>
        </p:spPr>
      </p:pic>
      <p:sp>
        <p:nvSpPr>
          <p:cNvPr id="8" name="Isosceles Triangle 7"/>
          <p:cNvSpPr/>
          <p:nvPr userDrawn="1"/>
        </p:nvSpPr>
        <p:spPr>
          <a:xfrm>
            <a:off x="8223691" y="3458538"/>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6" name="Flowchart: Manual Input 5">
            <a:extLst>
              <a:ext uri="{FF2B5EF4-FFF2-40B4-BE49-F238E27FC236}">
                <a16:creationId xmlns:a16="http://schemas.microsoft.com/office/drawing/2014/main" id="{4D2DB97B-C3CC-0942-A274-29F40D6F6B61}"/>
              </a:ext>
            </a:extLst>
          </p:cNvPr>
          <p:cNvSpPr/>
          <p:nvPr userDrawn="1"/>
        </p:nvSpPr>
        <p:spPr>
          <a:xfrm rot="5400000">
            <a:off x="1351016" y="-1370149"/>
            <a:ext cx="5146572" cy="78486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1" b="0" i="0" dirty="0">
                <a:latin typeface="Amazon Ember Display" panose="020F0603020204020204" pitchFamily="34" charset="0"/>
              </a:rPr>
              <a:t>  </a:t>
            </a:r>
          </a:p>
        </p:txBody>
      </p:sp>
      <p:sp>
        <p:nvSpPr>
          <p:cNvPr id="11" name="Flowchart: Manual Input 5">
            <a:extLst>
              <a:ext uri="{FF2B5EF4-FFF2-40B4-BE49-F238E27FC236}">
                <a16:creationId xmlns:a16="http://schemas.microsoft.com/office/drawing/2014/main" id="{2444BA45-F3FF-C642-BB4E-4AB1DD7312C2}"/>
              </a:ext>
            </a:extLst>
          </p:cNvPr>
          <p:cNvSpPr/>
          <p:nvPr userDrawn="1"/>
        </p:nvSpPr>
        <p:spPr>
          <a:xfrm rot="5400000">
            <a:off x="1658602" y="-1237001"/>
            <a:ext cx="5170272" cy="75907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1" b="0" i="0" dirty="0">
                <a:latin typeface="Amazon Ember Display" panose="020F0603020204020204" pitchFamily="34" charset="0"/>
              </a:rPr>
              <a:t>  </a:t>
            </a:r>
          </a:p>
        </p:txBody>
      </p:sp>
    </p:spTree>
    <p:extLst>
      <p:ext uri="{BB962C8B-B14F-4D97-AF65-F5344CB8AC3E}">
        <p14:creationId xmlns:p14="http://schemas.microsoft.com/office/powerpoint/2010/main" val="370640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27F38A-3E6A-3A48-B636-B7DBCB51BB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1572" t="12486" r="13392" b="-148"/>
          <a:stretch/>
        </p:blipFill>
        <p:spPr>
          <a:xfrm>
            <a:off x="5181599" y="0"/>
            <a:ext cx="3962401" cy="5143499"/>
          </a:xfrm>
          <a:prstGeom prst="rect">
            <a:avLst/>
          </a:prstGeom>
        </p:spPr>
      </p:pic>
      <p:sp>
        <p:nvSpPr>
          <p:cNvPr id="12" name="Flowchart: Manual Input 5"/>
          <p:cNvSpPr/>
          <p:nvPr userDrawn="1"/>
        </p:nvSpPr>
        <p:spPr>
          <a:xfrm rot="5400000">
            <a:off x="1190626" y="-1209676"/>
            <a:ext cx="5162549" cy="75438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6" name="Isosceles Triangle 10">
            <a:extLst>
              <a:ext uri="{FF2B5EF4-FFF2-40B4-BE49-F238E27FC236}">
                <a16:creationId xmlns:a16="http://schemas.microsoft.com/office/drawing/2014/main" id="{B7698FED-BA8C-6B4A-9EF7-0432696B4B6D}"/>
              </a:ext>
            </a:extLst>
          </p:cNvPr>
          <p:cNvSpPr/>
          <p:nvPr userDrawn="1"/>
        </p:nvSpPr>
        <p:spPr>
          <a:xfrm>
            <a:off x="8220077" y="3454246"/>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7" name="Flowchart: Manual Input 5">
            <a:extLst>
              <a:ext uri="{FF2B5EF4-FFF2-40B4-BE49-F238E27FC236}">
                <a16:creationId xmlns:a16="http://schemas.microsoft.com/office/drawing/2014/main" id="{6EB03291-12ED-2B49-A1A1-83A41AEAC38A}"/>
              </a:ext>
            </a:extLst>
          </p:cNvPr>
          <p:cNvSpPr/>
          <p:nvPr userDrawn="1"/>
        </p:nvSpPr>
        <p:spPr>
          <a:xfrm rot="5400000">
            <a:off x="1647825" y="-1209675"/>
            <a:ext cx="5162551" cy="754380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1" b="0" i="0" dirty="0">
                <a:latin typeface="Amazon Ember Display" panose="020F0603020204020204" pitchFamily="34" charset="0"/>
              </a:rPr>
              <a:t>  </a:t>
            </a:r>
          </a:p>
        </p:txBody>
      </p:sp>
    </p:spTree>
    <p:extLst>
      <p:ext uri="{BB962C8B-B14F-4D97-AF65-F5344CB8AC3E}">
        <p14:creationId xmlns:p14="http://schemas.microsoft.com/office/powerpoint/2010/main" val="392534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4" name="Flowchart: Manual Input 5">
            <a:extLst>
              <a:ext uri="{FF2B5EF4-FFF2-40B4-BE49-F238E27FC236}">
                <a16:creationId xmlns:a16="http://schemas.microsoft.com/office/drawing/2014/main" id="{0C43AA9D-1D78-304D-A662-EC211D6288D4}"/>
              </a:ext>
            </a:extLst>
          </p:cNvPr>
          <p:cNvSpPr/>
          <p:nvPr userDrawn="1"/>
        </p:nvSpPr>
        <p:spPr>
          <a:xfrm rot="5400000">
            <a:off x="1322142" y="-1314451"/>
            <a:ext cx="5128116" cy="77724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pic>
        <p:nvPicPr>
          <p:cNvPr id="5" name="Picture 4">
            <a:extLst>
              <a:ext uri="{FF2B5EF4-FFF2-40B4-BE49-F238E27FC236}">
                <a16:creationId xmlns:a16="http://schemas.microsoft.com/office/drawing/2014/main" id="{A530A69C-CB73-E444-A92D-44D51B7905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34901"/>
          <a:stretch/>
        </p:blipFill>
        <p:spPr>
          <a:xfrm>
            <a:off x="4133851" y="9717"/>
            <a:ext cx="5010149" cy="5131835"/>
          </a:xfrm>
          <a:prstGeom prst="rect">
            <a:avLst/>
          </a:prstGeom>
        </p:spPr>
      </p:pic>
      <p:sp>
        <p:nvSpPr>
          <p:cNvPr id="6" name="Isosceles Triangle 10">
            <a:extLst>
              <a:ext uri="{FF2B5EF4-FFF2-40B4-BE49-F238E27FC236}">
                <a16:creationId xmlns:a16="http://schemas.microsoft.com/office/drawing/2014/main" id="{3CBECEAB-9383-9A4D-ADEB-4A9EAF87B32D}"/>
              </a:ext>
            </a:extLst>
          </p:cNvPr>
          <p:cNvSpPr/>
          <p:nvPr userDrawn="1"/>
        </p:nvSpPr>
        <p:spPr>
          <a:xfrm>
            <a:off x="8210550" y="3455389"/>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7" name="Flowchart: Manual Input 5">
            <a:extLst>
              <a:ext uri="{FF2B5EF4-FFF2-40B4-BE49-F238E27FC236}">
                <a16:creationId xmlns:a16="http://schemas.microsoft.com/office/drawing/2014/main" id="{D58E11B7-611B-5742-8D21-42C6C7D1651B}"/>
              </a:ext>
            </a:extLst>
          </p:cNvPr>
          <p:cNvSpPr/>
          <p:nvPr userDrawn="1"/>
        </p:nvSpPr>
        <p:spPr>
          <a:xfrm rot="5400000">
            <a:off x="1609725" y="-1228725"/>
            <a:ext cx="5143500" cy="76009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1" b="0" i="0" dirty="0">
                <a:latin typeface="Amazon Ember Display" panose="020F0603020204020204" pitchFamily="34" charset="0"/>
              </a:rPr>
              <a:t>  </a:t>
            </a:r>
          </a:p>
        </p:txBody>
      </p:sp>
    </p:spTree>
    <p:extLst>
      <p:ext uri="{BB962C8B-B14F-4D97-AF65-F5344CB8AC3E}">
        <p14:creationId xmlns:p14="http://schemas.microsoft.com/office/powerpoint/2010/main" val="394764766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4" name="Flowchart: Manual Input 5">
            <a:extLst>
              <a:ext uri="{FF2B5EF4-FFF2-40B4-BE49-F238E27FC236}">
                <a16:creationId xmlns:a16="http://schemas.microsoft.com/office/drawing/2014/main" id="{546A9053-0CB1-4F40-960C-945CBD7F779D}"/>
              </a:ext>
            </a:extLst>
          </p:cNvPr>
          <p:cNvSpPr/>
          <p:nvPr userDrawn="1"/>
        </p:nvSpPr>
        <p:spPr>
          <a:xfrm rot="5400000">
            <a:off x="1322142" y="-1314451"/>
            <a:ext cx="5128116" cy="77724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pic>
        <p:nvPicPr>
          <p:cNvPr id="5" name="Picture 4">
            <a:extLst>
              <a:ext uri="{FF2B5EF4-FFF2-40B4-BE49-F238E27FC236}">
                <a16:creationId xmlns:a16="http://schemas.microsoft.com/office/drawing/2014/main" id="{DD11CBF2-AE36-FD48-BFCA-19DCD3AE257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8859" r="5682"/>
          <a:stretch/>
        </p:blipFill>
        <p:spPr>
          <a:xfrm flipH="1">
            <a:off x="4870406" y="0"/>
            <a:ext cx="4273594" cy="5139523"/>
          </a:xfrm>
          <a:prstGeom prst="rect">
            <a:avLst/>
          </a:prstGeom>
        </p:spPr>
      </p:pic>
      <p:sp>
        <p:nvSpPr>
          <p:cNvPr id="6" name="Isosceles Triangle 10">
            <a:extLst>
              <a:ext uri="{FF2B5EF4-FFF2-40B4-BE49-F238E27FC236}">
                <a16:creationId xmlns:a16="http://schemas.microsoft.com/office/drawing/2014/main" id="{B9E22E12-C221-B44B-AFCB-2C8CF8138319}"/>
              </a:ext>
            </a:extLst>
          </p:cNvPr>
          <p:cNvSpPr/>
          <p:nvPr userDrawn="1"/>
        </p:nvSpPr>
        <p:spPr>
          <a:xfrm>
            <a:off x="8210550" y="3454247"/>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7" name="Flowchart: Manual Input 5">
            <a:extLst>
              <a:ext uri="{FF2B5EF4-FFF2-40B4-BE49-F238E27FC236}">
                <a16:creationId xmlns:a16="http://schemas.microsoft.com/office/drawing/2014/main" id="{3354C2EA-960C-6549-BA1D-AF74A987028A}"/>
              </a:ext>
            </a:extLst>
          </p:cNvPr>
          <p:cNvSpPr/>
          <p:nvPr userDrawn="1"/>
        </p:nvSpPr>
        <p:spPr>
          <a:xfrm rot="5400000">
            <a:off x="1573882" y="-1283618"/>
            <a:ext cx="5158034" cy="76962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1" b="0" i="0" dirty="0">
                <a:latin typeface="Amazon Ember Display" panose="020F0603020204020204" pitchFamily="34" charset="0"/>
              </a:rPr>
              <a:t>  </a:t>
            </a:r>
          </a:p>
        </p:txBody>
      </p:sp>
    </p:spTree>
    <p:extLst>
      <p:ext uri="{BB962C8B-B14F-4D97-AF65-F5344CB8AC3E}">
        <p14:creationId xmlns:p14="http://schemas.microsoft.com/office/powerpoint/2010/main" val="23063378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4E3232-639F-044D-9FD8-A49753856C5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4343" t="7060" r="3675" b="11785"/>
          <a:stretch/>
        </p:blipFill>
        <p:spPr>
          <a:xfrm>
            <a:off x="4191000" y="-7529"/>
            <a:ext cx="4953000" cy="5139507"/>
          </a:xfrm>
          <a:prstGeom prst="rect">
            <a:avLst/>
          </a:prstGeom>
        </p:spPr>
      </p:pic>
      <p:sp>
        <p:nvSpPr>
          <p:cNvPr id="12" name="Flowchart: Manual Input 5"/>
          <p:cNvSpPr/>
          <p:nvPr userDrawn="1"/>
        </p:nvSpPr>
        <p:spPr>
          <a:xfrm rot="5400000">
            <a:off x="1348789" y="-1367837"/>
            <a:ext cx="5151027" cy="784860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6" name="Isosceles Triangle 10">
            <a:extLst>
              <a:ext uri="{FF2B5EF4-FFF2-40B4-BE49-F238E27FC236}">
                <a16:creationId xmlns:a16="http://schemas.microsoft.com/office/drawing/2014/main" id="{D1D45F68-B147-9540-BCC8-9A84707404D4}"/>
              </a:ext>
            </a:extLst>
          </p:cNvPr>
          <p:cNvSpPr/>
          <p:nvPr userDrawn="1"/>
        </p:nvSpPr>
        <p:spPr>
          <a:xfrm>
            <a:off x="8214014" y="3454247"/>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Tree>
    <p:extLst>
      <p:ext uri="{BB962C8B-B14F-4D97-AF65-F5344CB8AC3E}">
        <p14:creationId xmlns:p14="http://schemas.microsoft.com/office/powerpoint/2010/main" val="380573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r="43972"/>
          <a:stretch/>
        </p:blipFill>
        <p:spPr>
          <a:xfrm>
            <a:off x="4806058" y="1282"/>
            <a:ext cx="4337942" cy="5159986"/>
          </a:xfrm>
          <a:prstGeom prst="rect">
            <a:avLst/>
          </a:prstGeom>
        </p:spPr>
      </p:pic>
      <p:sp>
        <p:nvSpPr>
          <p:cNvPr id="12" name="Flowchart: Manual Input 5"/>
          <p:cNvSpPr/>
          <p:nvPr userDrawn="1"/>
        </p:nvSpPr>
        <p:spPr>
          <a:xfrm rot="5400000">
            <a:off x="1190626" y="-1190625"/>
            <a:ext cx="5162549" cy="75438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5" name="Isosceles Triangle 10">
            <a:extLst>
              <a:ext uri="{FF2B5EF4-FFF2-40B4-BE49-F238E27FC236}">
                <a16:creationId xmlns:a16="http://schemas.microsoft.com/office/drawing/2014/main" id="{6A31D933-213D-904C-A6DF-0CA596F7FAF6}"/>
              </a:ext>
            </a:extLst>
          </p:cNvPr>
          <p:cNvSpPr/>
          <p:nvPr userDrawn="1"/>
        </p:nvSpPr>
        <p:spPr>
          <a:xfrm>
            <a:off x="8210550" y="3470732"/>
            <a:ext cx="933450" cy="1689253"/>
          </a:xfrm>
          <a:prstGeom prst="triangle">
            <a:avLst>
              <a:gd name="adj" fmla="val 100000"/>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1" b="0" i="0" dirty="0">
              <a:latin typeface="Amazon Ember Display" panose="020F0603020204020204" pitchFamily="34" charset="0"/>
            </a:endParaRPr>
          </a:p>
        </p:txBody>
      </p:sp>
      <p:sp>
        <p:nvSpPr>
          <p:cNvPr id="7" name="Flowchart: Manual Input 5">
            <a:extLst>
              <a:ext uri="{FF2B5EF4-FFF2-40B4-BE49-F238E27FC236}">
                <a16:creationId xmlns:a16="http://schemas.microsoft.com/office/drawing/2014/main" id="{A8306C0C-8327-2647-9485-C0483F967884}"/>
              </a:ext>
            </a:extLst>
          </p:cNvPr>
          <p:cNvSpPr/>
          <p:nvPr userDrawn="1"/>
        </p:nvSpPr>
        <p:spPr>
          <a:xfrm rot="5400000">
            <a:off x="1548747" y="-1339195"/>
            <a:ext cx="5179035" cy="781933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47 w 10000"/>
              <a:gd name="connsiteY0" fmla="*/ 0 h 15303"/>
              <a:gd name="connsiteX1" fmla="*/ 10000 w 10000"/>
              <a:gd name="connsiteY1" fmla="*/ 5303 h 15303"/>
              <a:gd name="connsiteX2" fmla="*/ 10000 w 10000"/>
              <a:gd name="connsiteY2" fmla="*/ 15303 h 15303"/>
              <a:gd name="connsiteX3" fmla="*/ 0 w 10000"/>
              <a:gd name="connsiteY3" fmla="*/ 15303 h 15303"/>
              <a:gd name="connsiteX4" fmla="*/ 47 w 10000"/>
              <a:gd name="connsiteY4" fmla="*/ 0 h 15303"/>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69 w 10000"/>
              <a:gd name="connsiteY0" fmla="*/ 0 h 15638"/>
              <a:gd name="connsiteX1" fmla="*/ 10000 w 10000"/>
              <a:gd name="connsiteY1" fmla="*/ 5638 h 15638"/>
              <a:gd name="connsiteX2" fmla="*/ 10000 w 10000"/>
              <a:gd name="connsiteY2" fmla="*/ 15638 h 15638"/>
              <a:gd name="connsiteX3" fmla="*/ 0 w 10000"/>
              <a:gd name="connsiteY3" fmla="*/ 15638 h 15638"/>
              <a:gd name="connsiteX4" fmla="*/ 69 w 10000"/>
              <a:gd name="connsiteY4" fmla="*/ 0 h 15638"/>
              <a:gd name="connsiteX0" fmla="*/ 25 w 10000"/>
              <a:gd name="connsiteY0" fmla="*/ 0 h 15614"/>
              <a:gd name="connsiteX1" fmla="*/ 10000 w 10000"/>
              <a:gd name="connsiteY1" fmla="*/ 5614 h 15614"/>
              <a:gd name="connsiteX2" fmla="*/ 10000 w 10000"/>
              <a:gd name="connsiteY2" fmla="*/ 15614 h 15614"/>
              <a:gd name="connsiteX3" fmla="*/ 0 w 10000"/>
              <a:gd name="connsiteY3" fmla="*/ 15614 h 15614"/>
              <a:gd name="connsiteX4" fmla="*/ 25 w 10000"/>
              <a:gd name="connsiteY4" fmla="*/ 0 h 15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5614">
                <a:moveTo>
                  <a:pt x="25" y="0"/>
                </a:moveTo>
                <a:lnTo>
                  <a:pt x="10000" y="5614"/>
                </a:lnTo>
                <a:lnTo>
                  <a:pt x="10000" y="15614"/>
                </a:lnTo>
                <a:lnTo>
                  <a:pt x="0" y="15614"/>
                </a:lnTo>
                <a:cubicBezTo>
                  <a:pt x="16" y="10513"/>
                  <a:pt x="-13" y="5005"/>
                  <a:pt x="25" y="0"/>
                </a:cubicBezTo>
                <a:close/>
              </a:path>
            </a:pathLst>
          </a:cu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1" b="0" i="0" dirty="0">
                <a:latin typeface="Amazon Ember Display" panose="020F0603020204020204" pitchFamily="34" charset="0"/>
              </a:rPr>
              <a:t>  </a:t>
            </a:r>
          </a:p>
        </p:txBody>
      </p:sp>
    </p:spTree>
    <p:extLst>
      <p:ext uri="{BB962C8B-B14F-4D97-AF65-F5344CB8AC3E}">
        <p14:creationId xmlns:p14="http://schemas.microsoft.com/office/powerpoint/2010/main" val="77225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32F3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73781"/>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 id="2147483660" r:id="rId5"/>
    <p:sldLayoutId id="2147483666" r:id="rId6"/>
    <p:sldLayoutId id="2147483669" r:id="rId7"/>
    <p:sldLayoutId id="2147483668" r:id="rId8"/>
    <p:sldLayoutId id="2147483663" r:id="rId9"/>
    <p:sldLayoutId id="2147483665" r:id="rId10"/>
    <p:sldLayoutId id="2147483664" r:id="rId11"/>
    <p:sldLayoutId id="2147483670" r:id="rId12"/>
    <p:sldLayoutId id="2147483662" r:id="rId13"/>
    <p:sldLayoutId id="2147483671" r:id="rId14"/>
    <p:sldLayoutId id="2147483659" r:id="rId15"/>
    <p:sldLayoutId id="2147483672" r:id="rId16"/>
    <p:sldLayoutId id="214748366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emf"/><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emf"/><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11.emf"/><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35.jpeg"/><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1.emf"/><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E5080-CBF7-454C-BDF6-31369AA93F08}"/>
              </a:ext>
            </a:extLst>
          </p:cNvPr>
          <p:cNvSpPr/>
          <p:nvPr/>
        </p:nvSpPr>
        <p:spPr>
          <a:xfrm>
            <a:off x="-76200" y="14404"/>
            <a:ext cx="9144000" cy="5143500"/>
          </a:xfrm>
          <a:prstGeom prst="rect">
            <a:avLst/>
          </a:pr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50448A1-D424-494D-923F-A940114FA4B2}"/>
              </a:ext>
            </a:extLst>
          </p:cNvPr>
          <p:cNvSpPr txBox="1"/>
          <p:nvPr/>
        </p:nvSpPr>
        <p:spPr>
          <a:xfrm>
            <a:off x="2105722" y="907486"/>
            <a:ext cx="5133278"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Amazon Ember Display" panose="020F0603020204020204" pitchFamily="34" charset="0"/>
                <a:cs typeface="Arial" panose="020B0604020202020204" pitchFamily="34" charset="0"/>
              </a:rPr>
              <a:t>Welcome to Amazon</a:t>
            </a:r>
          </a:p>
        </p:txBody>
      </p:sp>
      <p:pic>
        <p:nvPicPr>
          <p:cNvPr id="5" name="Picture 4">
            <a:extLst>
              <a:ext uri="{FF2B5EF4-FFF2-40B4-BE49-F238E27FC236}">
                <a16:creationId xmlns:a16="http://schemas.microsoft.com/office/drawing/2014/main" id="{E33E1C66-5844-1343-AA8E-5AFD0D30DBC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64080" y="2419350"/>
            <a:ext cx="3616561" cy="821152"/>
          </a:xfrm>
          <a:prstGeom prst="rect">
            <a:avLst/>
          </a:prstGeom>
        </p:spPr>
      </p:pic>
      <p:sp>
        <p:nvSpPr>
          <p:cNvPr id="8" name="TextBox 7">
            <a:extLst>
              <a:ext uri="{FF2B5EF4-FFF2-40B4-BE49-F238E27FC236}">
                <a16:creationId xmlns:a16="http://schemas.microsoft.com/office/drawing/2014/main" id="{750448A1-D424-494D-923F-A940114FA4B2}"/>
              </a:ext>
            </a:extLst>
          </p:cNvPr>
          <p:cNvSpPr txBox="1"/>
          <p:nvPr/>
        </p:nvSpPr>
        <p:spPr>
          <a:xfrm>
            <a:off x="7348654" y="4611451"/>
            <a:ext cx="1828800" cy="338554"/>
          </a:xfrm>
          <a:prstGeom prst="rect">
            <a:avLst/>
          </a:prstGeom>
          <a:noFill/>
        </p:spPr>
        <p:txBody>
          <a:bodyPr wrap="square" rtlCol="0">
            <a:spAutoFit/>
          </a:bodyPr>
          <a:lstStyle/>
          <a:p>
            <a:pPr algn="ctr"/>
            <a:r>
              <a:rPr lang="en-US" sz="1600" b="1" dirty="0" smtClean="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DMV Area </a:t>
            </a:r>
            <a:endParaRPr lang="en-US" sz="1600"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9" name="TextBox 8">
            <a:extLst>
              <a:ext uri="{FF2B5EF4-FFF2-40B4-BE49-F238E27FC236}">
                <a16:creationId xmlns:a16="http://schemas.microsoft.com/office/drawing/2014/main" id="{750448A1-D424-494D-923F-A940114FA4B2}"/>
              </a:ext>
            </a:extLst>
          </p:cNvPr>
          <p:cNvSpPr txBox="1"/>
          <p:nvPr/>
        </p:nvSpPr>
        <p:spPr>
          <a:xfrm>
            <a:off x="3429000" y="4157331"/>
            <a:ext cx="5638800" cy="584775"/>
          </a:xfrm>
          <a:prstGeom prst="rect">
            <a:avLst/>
          </a:prstGeom>
          <a:noFill/>
        </p:spPr>
        <p:txBody>
          <a:bodyPr wrap="square" rtlCol="0">
            <a:spAutoFit/>
          </a:bodyPr>
          <a:lstStyle/>
          <a:p>
            <a:pPr algn="ctr"/>
            <a:r>
              <a:rPr lang="en-US" sz="2400" b="1" dirty="0" smtClean="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Swati </a:t>
            </a:r>
            <a:r>
              <a:rPr lang="en-US" sz="2400" b="1" dirty="0" smtClean="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 Dehnuwala-  </a:t>
            </a:r>
            <a:r>
              <a:rPr lang="en-US" sz="2400" b="1" dirty="0" smtClean="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Staffing Coordinator</a:t>
            </a:r>
            <a:r>
              <a:rPr lang="en-US" sz="3200" b="1" dirty="0" smtClean="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rPr>
              <a:t> </a:t>
            </a:r>
            <a:endParaRPr lang="en-US" sz="3200" b="1" dirty="0">
              <a:solidFill>
                <a:schemeClr val="bg1"/>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Tree>
    <p:extLst>
      <p:ext uri="{BB962C8B-B14F-4D97-AF65-F5344CB8AC3E}">
        <p14:creationId xmlns:p14="http://schemas.microsoft.com/office/powerpoint/2010/main" val="3681548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3350"/>
            <a:ext cx="6345904" cy="523220"/>
          </a:xfrm>
          <a:prstGeom prst="rect">
            <a:avLst/>
          </a:prstGeom>
          <a:noFill/>
        </p:spPr>
        <p:txBody>
          <a:bodyPr wrap="none" rtlCol="0">
            <a:spAutoFit/>
          </a:bodyPr>
          <a:lstStyle/>
          <a:p>
            <a:r>
              <a:rPr lang="en-US" sz="2800" dirty="0" smtClean="0">
                <a:solidFill>
                  <a:schemeClr val="bg1">
                    <a:lumMod val="85000"/>
                  </a:schemeClr>
                </a:solidFill>
              </a:rPr>
              <a:t>Discover your next opportunity at Amazon</a:t>
            </a:r>
            <a:endParaRPr lang="en-US" sz="2800" dirty="0">
              <a:solidFill>
                <a:schemeClr val="bg1">
                  <a:lumMod val="85000"/>
                </a:schemeClr>
              </a:solidFill>
            </a:endParaRPr>
          </a:p>
        </p:txBody>
      </p:sp>
      <p:sp>
        <p:nvSpPr>
          <p:cNvPr id="4" name="TextBox 3"/>
          <p:cNvSpPr txBox="1"/>
          <p:nvPr/>
        </p:nvSpPr>
        <p:spPr>
          <a:xfrm flipH="1">
            <a:off x="807719" y="2190750"/>
            <a:ext cx="640081" cy="369332"/>
          </a:xfrm>
          <a:prstGeom prst="rect">
            <a:avLst/>
          </a:prstGeom>
          <a:noFill/>
        </p:spPr>
        <p:txBody>
          <a:bodyPr wrap="square" rtlCol="0">
            <a:spAutoFit/>
          </a:bodyPr>
          <a:lstStyle/>
          <a:p>
            <a:r>
              <a:rPr lang="en-US" dirty="0" smtClean="0">
                <a:solidFill>
                  <a:schemeClr val="bg1"/>
                </a:solidFill>
              </a:rPr>
              <a:t>TEXT</a:t>
            </a:r>
            <a:endParaRPr lang="en-US" dirty="0">
              <a:solidFill>
                <a:schemeClr val="bg1"/>
              </a:solidFill>
            </a:endParaRPr>
          </a:p>
        </p:txBody>
      </p:sp>
      <p:sp>
        <p:nvSpPr>
          <p:cNvPr id="5" name="TextBox 4"/>
          <p:cNvSpPr txBox="1"/>
          <p:nvPr/>
        </p:nvSpPr>
        <p:spPr>
          <a:xfrm>
            <a:off x="1524000" y="1969353"/>
            <a:ext cx="2550506" cy="830997"/>
          </a:xfrm>
          <a:prstGeom prst="rect">
            <a:avLst/>
          </a:prstGeom>
          <a:noFill/>
        </p:spPr>
        <p:txBody>
          <a:bodyPr wrap="none" rtlCol="0">
            <a:spAutoFit/>
          </a:bodyPr>
          <a:lstStyle/>
          <a:p>
            <a:r>
              <a:rPr lang="en-US" sz="4800" dirty="0" smtClean="0">
                <a:solidFill>
                  <a:srgbClr val="FFC000"/>
                </a:solidFill>
              </a:rPr>
              <a:t>DCNOW1</a:t>
            </a:r>
            <a:endParaRPr lang="en-US" sz="4800" dirty="0">
              <a:solidFill>
                <a:srgbClr val="FFC000"/>
              </a:solidFill>
            </a:endParaRPr>
          </a:p>
        </p:txBody>
      </p:sp>
      <p:sp>
        <p:nvSpPr>
          <p:cNvPr id="6" name="TextBox 5"/>
          <p:cNvSpPr txBox="1"/>
          <p:nvPr/>
        </p:nvSpPr>
        <p:spPr>
          <a:xfrm>
            <a:off x="4114800" y="2186285"/>
            <a:ext cx="1452385" cy="461665"/>
          </a:xfrm>
          <a:prstGeom prst="rect">
            <a:avLst/>
          </a:prstGeom>
          <a:noFill/>
        </p:spPr>
        <p:txBody>
          <a:bodyPr wrap="none" rtlCol="0">
            <a:spAutoFit/>
          </a:bodyPr>
          <a:lstStyle/>
          <a:p>
            <a:r>
              <a:rPr lang="en-US" sz="2400" b="1" dirty="0" smtClean="0">
                <a:solidFill>
                  <a:srgbClr val="00B0F0"/>
                </a:solidFill>
              </a:rPr>
              <a:t>TO  77088</a:t>
            </a:r>
            <a:endParaRPr lang="en-US" sz="2400" b="1" dirty="0">
              <a:solidFill>
                <a:srgbClr val="00B0F0"/>
              </a:solidFill>
            </a:endParaRPr>
          </a:p>
        </p:txBody>
      </p:sp>
      <p:sp>
        <p:nvSpPr>
          <p:cNvPr id="7" name="TextBox 6"/>
          <p:cNvSpPr txBox="1"/>
          <p:nvPr/>
        </p:nvSpPr>
        <p:spPr>
          <a:xfrm>
            <a:off x="402027" y="3657421"/>
            <a:ext cx="3636573" cy="1200329"/>
          </a:xfrm>
          <a:prstGeom prst="rect">
            <a:avLst/>
          </a:prstGeom>
          <a:noFill/>
        </p:spPr>
        <p:txBody>
          <a:bodyPr wrap="none" rtlCol="0">
            <a:spAutoFit/>
          </a:bodyPr>
          <a:lstStyle/>
          <a:p>
            <a:r>
              <a:rPr lang="en-US" sz="3600" dirty="0" smtClean="0">
                <a:solidFill>
                  <a:schemeClr val="bg1"/>
                </a:solidFill>
              </a:rPr>
              <a:t>Apply Online</a:t>
            </a:r>
          </a:p>
          <a:p>
            <a:r>
              <a:rPr lang="en-US" sz="3600" dirty="0">
                <a:solidFill>
                  <a:srgbClr val="A8DFEE"/>
                </a:solidFill>
              </a:rPr>
              <a:t>a</a:t>
            </a:r>
            <a:r>
              <a:rPr lang="en-US" sz="3600" dirty="0" smtClean="0">
                <a:solidFill>
                  <a:srgbClr val="A8DFEE"/>
                </a:solidFill>
              </a:rPr>
              <a:t>mazon.force.com</a:t>
            </a:r>
            <a:endParaRPr lang="en-US" sz="3600" dirty="0">
              <a:solidFill>
                <a:srgbClr val="A8DFEE"/>
              </a:solidFill>
            </a:endParaRPr>
          </a:p>
        </p:txBody>
      </p:sp>
      <p:sp>
        <p:nvSpPr>
          <p:cNvPr id="10" name="TextBox 9"/>
          <p:cNvSpPr txBox="1"/>
          <p:nvPr/>
        </p:nvSpPr>
        <p:spPr>
          <a:xfrm>
            <a:off x="1431081" y="1660088"/>
            <a:ext cx="4364704" cy="461665"/>
          </a:xfrm>
          <a:prstGeom prst="rect">
            <a:avLst/>
          </a:prstGeom>
          <a:noFill/>
        </p:spPr>
        <p:txBody>
          <a:bodyPr wrap="square" rtlCol="0">
            <a:spAutoFit/>
          </a:bodyPr>
          <a:lstStyle/>
          <a:p>
            <a:r>
              <a:rPr lang="en-US" sz="2400" dirty="0" smtClean="0">
                <a:solidFill>
                  <a:schemeClr val="bg1"/>
                </a:solidFill>
              </a:rPr>
              <a:t>For             Job Alerts</a:t>
            </a:r>
            <a:endParaRPr lang="en-US" sz="2400"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507688"/>
            <a:ext cx="685800" cy="685800"/>
          </a:xfrm>
          <a:prstGeom prst="rect">
            <a:avLst/>
          </a:prstGeom>
        </p:spPr>
      </p:pic>
    </p:spTree>
    <p:extLst>
      <p:ext uri="{BB962C8B-B14F-4D97-AF65-F5344CB8AC3E}">
        <p14:creationId xmlns:p14="http://schemas.microsoft.com/office/powerpoint/2010/main" val="72047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E95DC7-E940-BD4C-941A-D32CDA2B6580}"/>
              </a:ext>
            </a:extLst>
          </p:cNvPr>
          <p:cNvSpPr txBox="1"/>
          <p:nvPr/>
        </p:nvSpPr>
        <p:spPr>
          <a:xfrm>
            <a:off x="2133600" y="2233196"/>
            <a:ext cx="4876800" cy="33855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ea typeface="Amazon Ember Display" panose="020F0603020204020204" pitchFamily="34" charset="0"/>
                <a:cs typeface="Arial" panose="020B0604020202020204" pitchFamily="34" charset="0"/>
              </a:rPr>
              <a:t>THANK YOU</a:t>
            </a:r>
          </a:p>
        </p:txBody>
      </p:sp>
      <p:pic>
        <p:nvPicPr>
          <p:cNvPr id="6" name="Picture 5">
            <a:extLst>
              <a:ext uri="{FF2B5EF4-FFF2-40B4-BE49-F238E27FC236}">
                <a16:creationId xmlns:a16="http://schemas.microsoft.com/office/drawing/2014/main" id="{7407C3BC-C02E-194C-A597-71DA8F6C305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81475" y="2817971"/>
            <a:ext cx="781050" cy="177340"/>
          </a:xfrm>
          <a:prstGeom prst="rect">
            <a:avLst/>
          </a:prstGeom>
        </p:spPr>
      </p:pic>
    </p:spTree>
    <p:extLst>
      <p:ext uri="{BB962C8B-B14F-4D97-AF65-F5344CB8AC3E}">
        <p14:creationId xmlns:p14="http://schemas.microsoft.com/office/powerpoint/2010/main" val="2947976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5C6E4C2-7190-EB4A-9FA0-95B3D92E0B05}"/>
              </a:ext>
            </a:extLst>
          </p:cNvPr>
          <p:cNvGrpSpPr/>
          <p:nvPr/>
        </p:nvGrpSpPr>
        <p:grpSpPr>
          <a:xfrm>
            <a:off x="4227841" y="964548"/>
            <a:ext cx="1447800" cy="1514574"/>
            <a:chOff x="4227841" y="964548"/>
            <a:chExt cx="1447800" cy="1514574"/>
          </a:xfrm>
        </p:grpSpPr>
        <p:sp>
          <p:nvSpPr>
            <p:cNvPr id="16" name="TextBox 15">
              <a:extLst>
                <a:ext uri="{FF2B5EF4-FFF2-40B4-BE49-F238E27FC236}">
                  <a16:creationId xmlns:a16="http://schemas.microsoft.com/office/drawing/2014/main" id="{DE1F00AE-0610-6B4F-B6FB-CD7987BC0A24}"/>
                </a:ext>
              </a:extLst>
            </p:cNvPr>
            <p:cNvSpPr txBox="1"/>
            <p:nvPr/>
          </p:nvSpPr>
          <p:spPr>
            <a:xfrm>
              <a:off x="4227841" y="2232901"/>
              <a:ext cx="1447800" cy="246221"/>
            </a:xfrm>
            <a:prstGeom prst="rect">
              <a:avLst/>
            </a:prstGeom>
            <a:noFill/>
          </p:spPr>
          <p:txBody>
            <a:bodyPr wrap="square" rtlCol="0">
              <a:spAutoFit/>
            </a:bodyPr>
            <a:lstStyle/>
            <a:p>
              <a:pPr algn="ctr"/>
              <a:r>
                <a:rPr lang="en-US" sz="1000"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Medical coverage*</a:t>
              </a:r>
            </a:p>
          </p:txBody>
        </p:sp>
        <p:pic>
          <p:nvPicPr>
            <p:cNvPr id="24" name="Picture 23">
              <a:extLst>
                <a:ext uri="{FF2B5EF4-FFF2-40B4-BE49-F238E27FC236}">
                  <a16:creationId xmlns:a16="http://schemas.microsoft.com/office/drawing/2014/main" id="{E31B1E63-822B-2947-88BF-46057D6EA25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406368" y="964548"/>
              <a:ext cx="1090746" cy="1090746"/>
            </a:xfrm>
            <a:prstGeom prst="rect">
              <a:avLst/>
            </a:prstGeom>
          </p:spPr>
        </p:pic>
      </p:grpSp>
      <p:grpSp>
        <p:nvGrpSpPr>
          <p:cNvPr id="5" name="Group 4">
            <a:extLst>
              <a:ext uri="{FF2B5EF4-FFF2-40B4-BE49-F238E27FC236}">
                <a16:creationId xmlns:a16="http://schemas.microsoft.com/office/drawing/2014/main" id="{D1F9C15B-528A-4840-82CC-FAB995DEFF52}"/>
              </a:ext>
            </a:extLst>
          </p:cNvPr>
          <p:cNvGrpSpPr/>
          <p:nvPr/>
        </p:nvGrpSpPr>
        <p:grpSpPr>
          <a:xfrm>
            <a:off x="4209015" y="2623854"/>
            <a:ext cx="1485452" cy="1464894"/>
            <a:chOff x="4209015" y="2623854"/>
            <a:chExt cx="1485452" cy="1464894"/>
          </a:xfrm>
        </p:grpSpPr>
        <p:sp>
          <p:nvSpPr>
            <p:cNvPr id="17" name="Rectangle 16">
              <a:extLst>
                <a:ext uri="{FF2B5EF4-FFF2-40B4-BE49-F238E27FC236}">
                  <a16:creationId xmlns:a16="http://schemas.microsoft.com/office/drawing/2014/main" id="{785D71D7-5DC2-C64F-8384-89595C64CAC7}"/>
                </a:ext>
              </a:extLst>
            </p:cNvPr>
            <p:cNvSpPr/>
            <p:nvPr/>
          </p:nvSpPr>
          <p:spPr>
            <a:xfrm>
              <a:off x="4209015" y="3842527"/>
              <a:ext cx="1485452" cy="246221"/>
            </a:xfrm>
            <a:prstGeom prst="rect">
              <a:avLst/>
            </a:prstGeom>
          </p:spPr>
          <p:txBody>
            <a:bodyPr wrap="square">
              <a:spAutoFit/>
            </a:bodyPr>
            <a:lstStyle/>
            <a:p>
              <a:pPr algn="ctr"/>
              <a:r>
                <a:rPr lang="en-US" sz="1000"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Time off options</a:t>
              </a:r>
            </a:p>
          </p:txBody>
        </p:sp>
        <p:pic>
          <p:nvPicPr>
            <p:cNvPr id="25" name="Picture 24">
              <a:extLst>
                <a:ext uri="{FF2B5EF4-FFF2-40B4-BE49-F238E27FC236}">
                  <a16:creationId xmlns:a16="http://schemas.microsoft.com/office/drawing/2014/main" id="{C9DB2893-4C7A-124D-B6E2-DF28B32C883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06368" y="2623854"/>
              <a:ext cx="1090746" cy="1090746"/>
            </a:xfrm>
            <a:prstGeom prst="rect">
              <a:avLst/>
            </a:prstGeom>
          </p:spPr>
        </p:pic>
      </p:grpSp>
      <p:grpSp>
        <p:nvGrpSpPr>
          <p:cNvPr id="4" name="Group 3">
            <a:extLst>
              <a:ext uri="{FF2B5EF4-FFF2-40B4-BE49-F238E27FC236}">
                <a16:creationId xmlns:a16="http://schemas.microsoft.com/office/drawing/2014/main" id="{837CEA77-AF6D-C24A-883B-BFBCD34605B1}"/>
              </a:ext>
            </a:extLst>
          </p:cNvPr>
          <p:cNvGrpSpPr/>
          <p:nvPr/>
        </p:nvGrpSpPr>
        <p:grpSpPr>
          <a:xfrm>
            <a:off x="6088036" y="964548"/>
            <a:ext cx="1112804" cy="1514574"/>
            <a:chOff x="6088036" y="964548"/>
            <a:chExt cx="1112804" cy="1514574"/>
          </a:xfrm>
        </p:grpSpPr>
        <p:sp>
          <p:nvSpPr>
            <p:cNvPr id="18" name="Rectangle 17">
              <a:extLst>
                <a:ext uri="{FF2B5EF4-FFF2-40B4-BE49-F238E27FC236}">
                  <a16:creationId xmlns:a16="http://schemas.microsoft.com/office/drawing/2014/main" id="{54B5EC96-C1E8-B64A-80BD-9D494787F2A0}"/>
                </a:ext>
              </a:extLst>
            </p:cNvPr>
            <p:cNvSpPr/>
            <p:nvPr/>
          </p:nvSpPr>
          <p:spPr>
            <a:xfrm>
              <a:off x="6088036" y="2232901"/>
              <a:ext cx="1112804" cy="246221"/>
            </a:xfrm>
            <a:prstGeom prst="rect">
              <a:avLst/>
            </a:prstGeom>
          </p:spPr>
          <p:txBody>
            <a:bodyPr wrap="none">
              <a:spAutoFit/>
            </a:bodyPr>
            <a:lstStyle/>
            <a:p>
              <a:pPr algn="ctr"/>
              <a:r>
                <a:rPr lang="en-US" sz="1000" dirty="0">
                  <a:solidFill>
                    <a:schemeClr val="accent6"/>
                  </a:solidFill>
                  <a:latin typeface="Arial" panose="020B0604020202020204" pitchFamily="34" charset="0"/>
                  <a:cs typeface="Arial" panose="020B0604020202020204" pitchFamily="34" charset="0"/>
                </a:rPr>
                <a:t>401k investment</a:t>
              </a:r>
            </a:p>
          </p:txBody>
        </p:sp>
        <p:pic>
          <p:nvPicPr>
            <p:cNvPr id="26" name="Picture 25">
              <a:extLst>
                <a:ext uri="{FF2B5EF4-FFF2-40B4-BE49-F238E27FC236}">
                  <a16:creationId xmlns:a16="http://schemas.microsoft.com/office/drawing/2014/main" id="{364D091A-C1F5-7A48-B230-BC10F1858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099065" y="964548"/>
              <a:ext cx="1090746" cy="1090746"/>
            </a:xfrm>
            <a:prstGeom prst="rect">
              <a:avLst/>
            </a:prstGeom>
          </p:spPr>
        </p:pic>
      </p:grpSp>
      <p:sp>
        <p:nvSpPr>
          <p:cNvPr id="27" name="TextBox 26">
            <a:extLst>
              <a:ext uri="{FF2B5EF4-FFF2-40B4-BE49-F238E27FC236}">
                <a16:creationId xmlns:a16="http://schemas.microsoft.com/office/drawing/2014/main" id="{840F5314-1E46-204D-B938-844EC00ED859}"/>
              </a:ext>
            </a:extLst>
          </p:cNvPr>
          <p:cNvSpPr txBox="1"/>
          <p:nvPr/>
        </p:nvSpPr>
        <p:spPr>
          <a:xfrm>
            <a:off x="8077200" y="4843859"/>
            <a:ext cx="1524000" cy="276999"/>
          </a:xfrm>
          <a:prstGeom prst="rect">
            <a:avLst/>
          </a:prstGeom>
          <a:noFill/>
        </p:spPr>
        <p:txBody>
          <a:bodyPr wrap="square" rtlCol="0">
            <a:spAutoFit/>
          </a:bodyPr>
          <a:lstStyle/>
          <a:p>
            <a:r>
              <a:rPr lang="en-US" sz="600"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 Depends on role type</a:t>
            </a:r>
          </a:p>
          <a:p>
            <a:endParaRPr lang="en-US" sz="600" dirty="0">
              <a:solidFill>
                <a:schemeClr val="accent6"/>
              </a:solidFill>
              <a:latin typeface="Arial" panose="020B0604020202020204" pitchFamily="34" charset="0"/>
              <a:ea typeface="Amazon Ember Display" panose="020F0603020204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34E1704-9EC1-DB4B-A05C-F16B6E036CC0}"/>
              </a:ext>
            </a:extLst>
          </p:cNvPr>
          <p:cNvSpPr txBox="1"/>
          <p:nvPr/>
        </p:nvSpPr>
        <p:spPr>
          <a:xfrm>
            <a:off x="1184440" y="289934"/>
            <a:ext cx="1558759" cy="246221"/>
          </a:xfrm>
          <a:prstGeom prst="rect">
            <a:avLst/>
          </a:prstGeom>
          <a:noFill/>
        </p:spPr>
        <p:txBody>
          <a:bodyPr wrap="square" rtlCol="0">
            <a:spAutoFit/>
          </a:bodyPr>
          <a:lstStyle/>
          <a:p>
            <a: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t>Why Amazon</a:t>
            </a:r>
            <a:endParaRPr lang="en-US" sz="1000" dirty="0">
              <a:solidFill>
                <a:schemeClr val="bg1"/>
              </a:solidFill>
              <a:latin typeface="Arial" panose="020B0604020202020204" pitchFamily="34" charset="0"/>
              <a:ea typeface="Amazon Ember Display Light" panose="020F0403020204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EA9EBC4E-865A-C746-A1FC-8C477E3587D2}"/>
              </a:ext>
            </a:extLst>
          </p:cNvPr>
          <p:cNvCxnSpPr/>
          <p:nvPr/>
        </p:nvCxnSpPr>
        <p:spPr>
          <a:xfrm>
            <a:off x="1143000" y="289934"/>
            <a:ext cx="0" cy="244391"/>
          </a:xfrm>
          <a:prstGeom prst="line">
            <a:avLst/>
          </a:prstGeom>
          <a:ln w="63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A4912DB5-B925-D840-BF0E-E96BE6E9F04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98675" y="343130"/>
            <a:ext cx="607775" cy="137997"/>
          </a:xfrm>
          <a:prstGeom prst="rect">
            <a:avLst/>
          </a:prstGeom>
        </p:spPr>
      </p:pic>
      <p:sp>
        <p:nvSpPr>
          <p:cNvPr id="2" name="TextBox 1">
            <a:extLst>
              <a:ext uri="{FF2B5EF4-FFF2-40B4-BE49-F238E27FC236}">
                <a16:creationId xmlns:a16="http://schemas.microsoft.com/office/drawing/2014/main" id="{7EEE474E-CD48-1F4C-AD2B-6EF65E1F0F79}"/>
              </a:ext>
            </a:extLst>
          </p:cNvPr>
          <p:cNvSpPr txBox="1"/>
          <p:nvPr/>
        </p:nvSpPr>
        <p:spPr>
          <a:xfrm>
            <a:off x="1140741" y="1504950"/>
            <a:ext cx="2005958" cy="1733808"/>
          </a:xfrm>
          <a:prstGeom prst="rect">
            <a:avLst/>
          </a:prstGeom>
          <a:noFill/>
        </p:spPr>
        <p:txBody>
          <a:bodyPr wrap="square" rtlCol="0">
            <a:spAutoFit/>
          </a:bodyPr>
          <a:lstStyle/>
          <a:p>
            <a:pPr>
              <a:lnSpc>
                <a:spcPts val="1620"/>
              </a:lnSpc>
            </a:pPr>
            <a:r>
              <a:rPr lang="en-US" sz="1100" dirty="0" smtClean="0">
                <a:solidFill>
                  <a:schemeClr val="bg1"/>
                </a:solidFill>
                <a:latin typeface="Arial" panose="020B0604020202020204" pitchFamily="34" charset="0"/>
                <a:ea typeface="Amazon Ember Display Medium" panose="020F0603020204020204" pitchFamily="34" charset="0"/>
                <a:cs typeface="Arial" panose="020B0604020202020204" pitchFamily="34" charset="0"/>
              </a:rPr>
              <a:t>We </a:t>
            </a:r>
            <a:r>
              <a:rPr lang="en-US" sz="11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also offer a full range </a:t>
            </a:r>
            <a:br>
              <a:rPr lang="en-US" sz="11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br>
            <a:r>
              <a:rPr lang="en-US" sz="11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of benefits to regular, full-time U.S. employees that support them as individuals as well as eligible family members, including domestic partners </a:t>
            </a:r>
          </a:p>
          <a:p>
            <a:pPr>
              <a:lnSpc>
                <a:spcPts val="1620"/>
              </a:lnSpc>
            </a:pPr>
            <a:r>
              <a:rPr lang="en-US" sz="11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and their children.</a:t>
            </a:r>
          </a:p>
        </p:txBody>
      </p:sp>
      <p:grpSp>
        <p:nvGrpSpPr>
          <p:cNvPr id="6" name="Group 5">
            <a:extLst>
              <a:ext uri="{FF2B5EF4-FFF2-40B4-BE49-F238E27FC236}">
                <a16:creationId xmlns:a16="http://schemas.microsoft.com/office/drawing/2014/main" id="{5D196539-0D13-6547-8241-623D50D7ECCF}"/>
              </a:ext>
            </a:extLst>
          </p:cNvPr>
          <p:cNvGrpSpPr/>
          <p:nvPr/>
        </p:nvGrpSpPr>
        <p:grpSpPr>
          <a:xfrm>
            <a:off x="5920538" y="2601106"/>
            <a:ext cx="1447800" cy="1506843"/>
            <a:chOff x="5920538" y="2601106"/>
            <a:chExt cx="1447800" cy="1506843"/>
          </a:xfrm>
        </p:grpSpPr>
        <p:pic>
          <p:nvPicPr>
            <p:cNvPr id="28" name="Picture 27">
              <a:extLst>
                <a:ext uri="{FF2B5EF4-FFF2-40B4-BE49-F238E27FC236}">
                  <a16:creationId xmlns:a16="http://schemas.microsoft.com/office/drawing/2014/main" id="{335382B1-7A92-3749-A5E9-51D1D686BB0F}"/>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6099065" y="2601106"/>
              <a:ext cx="1090746" cy="1090746"/>
            </a:xfrm>
            <a:prstGeom prst="rect">
              <a:avLst/>
            </a:prstGeom>
          </p:spPr>
        </p:pic>
        <p:sp>
          <p:nvSpPr>
            <p:cNvPr id="38" name="TextBox 37">
              <a:extLst>
                <a:ext uri="{FF2B5EF4-FFF2-40B4-BE49-F238E27FC236}">
                  <a16:creationId xmlns:a16="http://schemas.microsoft.com/office/drawing/2014/main" id="{C8AD2275-6EAA-E24F-8544-031B397D748D}"/>
                </a:ext>
              </a:extLst>
            </p:cNvPr>
            <p:cNvSpPr txBox="1"/>
            <p:nvPr/>
          </p:nvSpPr>
          <p:spPr>
            <a:xfrm>
              <a:off x="5920538" y="3861728"/>
              <a:ext cx="1447800" cy="246221"/>
            </a:xfrm>
            <a:prstGeom prst="rect">
              <a:avLst/>
            </a:prstGeom>
            <a:noFill/>
          </p:spPr>
          <p:txBody>
            <a:bodyPr wrap="square" rtlCol="0">
              <a:spAutoFit/>
            </a:bodyPr>
            <a:lstStyle/>
            <a:p>
              <a:pPr algn="ctr"/>
              <a:r>
                <a:rPr lang="en-US" sz="1000"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Employee assistance</a:t>
              </a:r>
            </a:p>
          </p:txBody>
        </p:sp>
      </p:grpSp>
      <p:cxnSp>
        <p:nvCxnSpPr>
          <p:cNvPr id="41" name="Straight Connector 40">
            <a:extLst>
              <a:ext uri="{FF2B5EF4-FFF2-40B4-BE49-F238E27FC236}">
                <a16:creationId xmlns:a16="http://schemas.microsoft.com/office/drawing/2014/main" id="{D037E2AF-0949-F24E-8A10-D8055D5647BB}"/>
              </a:ext>
            </a:extLst>
          </p:cNvPr>
          <p:cNvCxnSpPr>
            <a:cxnSpLocks/>
          </p:cNvCxnSpPr>
          <p:nvPr/>
        </p:nvCxnSpPr>
        <p:spPr>
          <a:xfrm>
            <a:off x="1219200" y="4476750"/>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EEB8828-4604-8846-AD92-248D5EC582A1}"/>
              </a:ext>
            </a:extLst>
          </p:cNvPr>
          <p:cNvSpPr txBox="1"/>
          <p:nvPr/>
        </p:nvSpPr>
        <p:spPr>
          <a:xfrm>
            <a:off x="1137024" y="1023804"/>
            <a:ext cx="1218359" cy="369332"/>
          </a:xfrm>
          <a:prstGeom prst="rect">
            <a:avLst/>
          </a:prstGeom>
          <a:noFill/>
        </p:spPr>
        <p:txBody>
          <a:bodyPr wrap="square" rtlCol="0">
            <a:spAutoFit/>
          </a:bodyPr>
          <a:lstStyle/>
          <a:p>
            <a:r>
              <a:rPr lang="en-US" b="1"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Benefits</a:t>
            </a:r>
          </a:p>
        </p:txBody>
      </p:sp>
    </p:spTree>
    <p:extLst>
      <p:ext uri="{BB962C8B-B14F-4D97-AF65-F5344CB8AC3E}">
        <p14:creationId xmlns:p14="http://schemas.microsoft.com/office/powerpoint/2010/main" val="132908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7F562787-3C21-9D42-AEE8-967823689B50}"/>
              </a:ext>
            </a:extLst>
          </p:cNvPr>
          <p:cNvSpPr/>
          <p:nvPr/>
        </p:nvSpPr>
        <p:spPr>
          <a:xfrm>
            <a:off x="2307043" y="57150"/>
            <a:ext cx="6858007" cy="5143500"/>
          </a:xfrm>
          <a:prstGeom prst="rect">
            <a:avLst/>
          </a:prstGeom>
          <a:solidFill>
            <a:srgbClr val="232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D2003F9-E38D-8D40-BFF3-253AC8B2616D}"/>
              </a:ext>
            </a:extLst>
          </p:cNvPr>
          <p:cNvCxnSpPr/>
          <p:nvPr/>
        </p:nvCxnSpPr>
        <p:spPr>
          <a:xfrm>
            <a:off x="1143000" y="289934"/>
            <a:ext cx="0" cy="244391"/>
          </a:xfrm>
          <a:prstGeom prst="line">
            <a:avLst/>
          </a:prstGeom>
          <a:ln w="6350">
            <a:solidFill>
              <a:srgbClr val="232F3E">
                <a:alpha val="50000"/>
              </a:srgb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3445CB0-C2EC-8D43-9769-28C87224684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8675" y="343130"/>
            <a:ext cx="607775" cy="137997"/>
          </a:xfrm>
          <a:prstGeom prst="rect">
            <a:avLst/>
          </a:prstGeom>
        </p:spPr>
      </p:pic>
      <p:sp>
        <p:nvSpPr>
          <p:cNvPr id="10" name="TextBox 9">
            <a:extLst>
              <a:ext uri="{FF2B5EF4-FFF2-40B4-BE49-F238E27FC236}">
                <a16:creationId xmlns:a16="http://schemas.microsoft.com/office/drawing/2014/main" id="{9E7978CF-E3B9-F94A-984F-66EA4B1DF574}"/>
              </a:ext>
            </a:extLst>
          </p:cNvPr>
          <p:cNvSpPr txBox="1"/>
          <p:nvPr/>
        </p:nvSpPr>
        <p:spPr>
          <a:xfrm>
            <a:off x="400916" y="1777162"/>
            <a:ext cx="1782068" cy="2192331"/>
          </a:xfrm>
          <a:prstGeom prst="rect">
            <a:avLst/>
          </a:prstGeom>
          <a:noFill/>
        </p:spPr>
        <p:txBody>
          <a:bodyPr wrap="square" rtlCol="0">
            <a:spAutoFit/>
          </a:bodyPr>
          <a:lstStyle/>
          <a:p>
            <a:pPr>
              <a:lnSpc>
                <a:spcPts val="1520"/>
              </a:lnSpc>
            </a:pPr>
            <a:r>
              <a:rPr lang="en-US" sz="1100" dirty="0">
                <a:solidFill>
                  <a:srgbClr val="232F3E"/>
                </a:solidFill>
                <a:latin typeface="Arial" panose="020B0604020202020204" pitchFamily="34" charset="0"/>
                <a:ea typeface="Amazon Ember Display Medium" panose="020F0603020204020204" pitchFamily="34" charset="0"/>
                <a:cs typeface="Arial" panose="020B0604020202020204" pitchFamily="34" charset="0"/>
              </a:rPr>
              <a:t>We strive to maintain an environment where people can learn, adapt, and excel. Amazon believes everyone should have the opportunity to learn new skills and build their career – whether that means at Amazon or elsewhere.</a:t>
            </a:r>
          </a:p>
          <a:p>
            <a:pPr>
              <a:lnSpc>
                <a:spcPts val="1520"/>
              </a:lnSpc>
            </a:pPr>
            <a:endParaRPr lang="en-US" sz="1100" dirty="0">
              <a:solidFill>
                <a:srgbClr val="232F3E"/>
              </a:solidFill>
              <a:latin typeface="Arial" panose="020B0604020202020204" pitchFamily="34" charset="0"/>
              <a:ea typeface="Amazon Ember Display Medium" panose="020F0603020204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BA2DD95B-7BAF-864C-8CE7-C41A8DB48E7E}"/>
              </a:ext>
            </a:extLst>
          </p:cNvPr>
          <p:cNvCxnSpPr>
            <a:cxnSpLocks/>
          </p:cNvCxnSpPr>
          <p:nvPr/>
        </p:nvCxnSpPr>
        <p:spPr>
          <a:xfrm>
            <a:off x="471823" y="4167688"/>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5A41D4B4-3BBB-764B-96F1-CA067E6D980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057817" y="818184"/>
            <a:ext cx="376310" cy="376310"/>
          </a:xfrm>
          <a:prstGeom prst="rect">
            <a:avLst/>
          </a:prstGeom>
        </p:spPr>
      </p:pic>
      <p:sp>
        <p:nvSpPr>
          <p:cNvPr id="33" name="TextBox 32">
            <a:extLst>
              <a:ext uri="{FF2B5EF4-FFF2-40B4-BE49-F238E27FC236}">
                <a16:creationId xmlns:a16="http://schemas.microsoft.com/office/drawing/2014/main" id="{60297A19-FC30-7F4C-9505-D9E6D7D42CA1}"/>
              </a:ext>
            </a:extLst>
          </p:cNvPr>
          <p:cNvSpPr txBox="1"/>
          <p:nvPr/>
        </p:nvSpPr>
        <p:spPr>
          <a:xfrm>
            <a:off x="5483534" y="867840"/>
            <a:ext cx="14478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ea typeface="Amazon Ember Display" panose="020F0603020204020204" pitchFamily="34" charset="0"/>
                <a:cs typeface="Arial" panose="020B0604020202020204" pitchFamily="34" charset="0"/>
              </a:rPr>
              <a:t>Career skills</a:t>
            </a:r>
          </a:p>
        </p:txBody>
      </p:sp>
      <p:sp>
        <p:nvSpPr>
          <p:cNvPr id="34" name="TextBox 33">
            <a:extLst>
              <a:ext uri="{FF2B5EF4-FFF2-40B4-BE49-F238E27FC236}">
                <a16:creationId xmlns:a16="http://schemas.microsoft.com/office/drawing/2014/main" id="{7DA89DEA-A5F0-0640-B6F5-E937C7A7FE84}"/>
              </a:ext>
            </a:extLst>
          </p:cNvPr>
          <p:cNvSpPr txBox="1"/>
          <p:nvPr/>
        </p:nvSpPr>
        <p:spPr>
          <a:xfrm>
            <a:off x="3443943" y="867840"/>
            <a:ext cx="14478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ea typeface="Amazon Ember Display" panose="020F0603020204020204" pitchFamily="34" charset="0"/>
                <a:cs typeface="Arial" panose="020B0604020202020204" pitchFamily="34" charset="0"/>
              </a:rPr>
              <a:t>Career choice</a:t>
            </a:r>
          </a:p>
        </p:txBody>
      </p:sp>
      <p:sp>
        <p:nvSpPr>
          <p:cNvPr id="35" name="TextBox 34">
            <a:extLst>
              <a:ext uri="{FF2B5EF4-FFF2-40B4-BE49-F238E27FC236}">
                <a16:creationId xmlns:a16="http://schemas.microsoft.com/office/drawing/2014/main" id="{BE1F517F-B54E-894A-92BD-5CF2E3724BA4}"/>
              </a:ext>
            </a:extLst>
          </p:cNvPr>
          <p:cNvSpPr txBox="1"/>
          <p:nvPr/>
        </p:nvSpPr>
        <p:spPr>
          <a:xfrm>
            <a:off x="448049" y="990545"/>
            <a:ext cx="1771604" cy="646331"/>
          </a:xfrm>
          <a:prstGeom prst="rect">
            <a:avLst/>
          </a:prstGeom>
          <a:noFill/>
        </p:spPr>
        <p:txBody>
          <a:bodyPr wrap="square" rtlCol="0">
            <a:spAutoFit/>
          </a:bodyPr>
          <a:lstStyle/>
          <a:p>
            <a:r>
              <a:rPr lang="en-US"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Advance your career</a:t>
            </a:r>
          </a:p>
        </p:txBody>
      </p:sp>
      <p:sp>
        <p:nvSpPr>
          <p:cNvPr id="36" name="TextBox 35">
            <a:extLst>
              <a:ext uri="{FF2B5EF4-FFF2-40B4-BE49-F238E27FC236}">
                <a16:creationId xmlns:a16="http://schemas.microsoft.com/office/drawing/2014/main" id="{3E5163C7-FD34-DB49-B8CD-3940A174D065}"/>
              </a:ext>
            </a:extLst>
          </p:cNvPr>
          <p:cNvSpPr txBox="1"/>
          <p:nvPr/>
        </p:nvSpPr>
        <p:spPr>
          <a:xfrm>
            <a:off x="1184440" y="289934"/>
            <a:ext cx="1558759" cy="246221"/>
          </a:xfrm>
          <a:prstGeom prst="rect">
            <a:avLst/>
          </a:prstGeom>
          <a:noFill/>
        </p:spPr>
        <p:txBody>
          <a:bodyPr wrap="square" rtlCol="0">
            <a:spAutoFit/>
          </a:bodyPr>
          <a:lstStyle/>
          <a:p>
            <a:r>
              <a:rPr lang="en-US" sz="1000" dirty="0">
                <a:solidFill>
                  <a:srgbClr val="232F3E"/>
                </a:solidFill>
                <a:latin typeface="Arial" panose="020B0604020202020204" pitchFamily="34" charset="0"/>
                <a:ea typeface="Amazon Ember Display" panose="020F0603020204020204" pitchFamily="34" charset="0"/>
                <a:cs typeface="Arial" panose="020B0604020202020204" pitchFamily="34" charset="0"/>
              </a:rPr>
              <a:t>Why Amazon</a:t>
            </a:r>
            <a:endParaRPr lang="en-US" sz="1000" dirty="0">
              <a:solidFill>
                <a:srgbClr val="232F3E"/>
              </a:solidFill>
              <a:latin typeface="Arial" panose="020B0604020202020204" pitchFamily="34" charset="0"/>
              <a:ea typeface="Amazon Ember Display Light" panose="020F0403020204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F717CDDF-4ADA-C44D-A5F2-893FE8CF9C0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110456" y="819800"/>
            <a:ext cx="373078" cy="373078"/>
          </a:xfrm>
          <a:prstGeom prst="rect">
            <a:avLst/>
          </a:prstGeom>
        </p:spPr>
      </p:pic>
      <p:sp>
        <p:nvSpPr>
          <p:cNvPr id="38" name="TextBox 37">
            <a:extLst>
              <a:ext uri="{FF2B5EF4-FFF2-40B4-BE49-F238E27FC236}">
                <a16:creationId xmlns:a16="http://schemas.microsoft.com/office/drawing/2014/main" id="{22E3BAD7-76A7-EE48-BF38-7AD3F37B89B9}"/>
              </a:ext>
            </a:extLst>
          </p:cNvPr>
          <p:cNvSpPr txBox="1"/>
          <p:nvPr/>
        </p:nvSpPr>
        <p:spPr>
          <a:xfrm>
            <a:off x="5025585" y="2390866"/>
            <a:ext cx="1965961" cy="1873846"/>
          </a:xfrm>
          <a:prstGeom prst="rect">
            <a:avLst/>
          </a:prstGeom>
          <a:noFill/>
        </p:spPr>
        <p:txBody>
          <a:bodyPr wrap="square" rtlCol="0">
            <a:spAutoFit/>
          </a:bodyPr>
          <a:lstStyle/>
          <a:p>
            <a:pPr>
              <a:lnSpc>
                <a:spcPts val="1440"/>
              </a:lnSpc>
            </a:pP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Several programs that are designed to give the associates a way to move into a more highly-skilled career by providing the training and industry certification needed to make it happen.</a:t>
            </a:r>
          </a:p>
          <a:p>
            <a:pPr>
              <a:lnSpc>
                <a:spcPts val="1440"/>
              </a:lnSpc>
            </a:pP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This provides a huge opportunity for anyone who needs more technical skills to move into better paying roles. </a:t>
            </a:r>
          </a:p>
        </p:txBody>
      </p:sp>
      <p:sp>
        <p:nvSpPr>
          <p:cNvPr id="39" name="TextBox 38">
            <a:extLst>
              <a:ext uri="{FF2B5EF4-FFF2-40B4-BE49-F238E27FC236}">
                <a16:creationId xmlns:a16="http://schemas.microsoft.com/office/drawing/2014/main" id="{CE2A5726-5E38-C44B-B855-41163978CB22}"/>
              </a:ext>
            </a:extLst>
          </p:cNvPr>
          <p:cNvSpPr txBox="1"/>
          <p:nvPr/>
        </p:nvSpPr>
        <p:spPr>
          <a:xfrm>
            <a:off x="2514599" y="2390866"/>
            <a:ext cx="2209801" cy="2053383"/>
          </a:xfrm>
          <a:prstGeom prst="rect">
            <a:avLst/>
          </a:prstGeom>
          <a:noFill/>
        </p:spPr>
        <p:txBody>
          <a:bodyPr wrap="square" rtlCol="0">
            <a:spAutoFit/>
          </a:bodyPr>
          <a:lstStyle/>
          <a:p>
            <a:pPr lvl="1">
              <a:lnSpc>
                <a:spcPts val="1440"/>
              </a:lnSpc>
            </a:pP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The company pre-pays 95% of tuition and fees to earn certificates and associate degrees in high-demand occupations such as aircraft mechanics, computer-aided design, machine tool technologies, medical laboratory science, dental hygiene, solar technician, and nursing, to name a few.</a:t>
            </a:r>
          </a:p>
        </p:txBody>
      </p:sp>
      <p:pic>
        <p:nvPicPr>
          <p:cNvPr id="41" name="Picture 40">
            <a:extLst>
              <a:ext uri="{FF2B5EF4-FFF2-40B4-BE49-F238E27FC236}">
                <a16:creationId xmlns:a16="http://schemas.microsoft.com/office/drawing/2014/main" id="{0722AC01-3EFD-2E40-B809-DEB53B71182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32258" t="35504" b="-1"/>
          <a:stretch/>
        </p:blipFill>
        <p:spPr>
          <a:xfrm>
            <a:off x="5110456" y="1328421"/>
            <a:ext cx="1676400" cy="926902"/>
          </a:xfrm>
          <a:prstGeom prst="rect">
            <a:avLst/>
          </a:prstGeom>
        </p:spPr>
      </p:pic>
      <p:pic>
        <p:nvPicPr>
          <p:cNvPr id="44" name="Picture 43">
            <a:extLst>
              <a:ext uri="{FF2B5EF4-FFF2-40B4-BE49-F238E27FC236}">
                <a16:creationId xmlns:a16="http://schemas.microsoft.com/office/drawing/2014/main" id="{1C438314-FBB1-D24F-9680-8035F4E2C38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27278" t="22596" r="17873" b="31931"/>
          <a:stretch/>
        </p:blipFill>
        <p:spPr>
          <a:xfrm>
            <a:off x="3048000" y="1313711"/>
            <a:ext cx="1676400" cy="926902"/>
          </a:xfrm>
          <a:prstGeom prst="rect">
            <a:avLst/>
          </a:prstGeom>
        </p:spPr>
      </p:pic>
      <p:sp>
        <p:nvSpPr>
          <p:cNvPr id="22" name="TextBox 21">
            <a:extLst>
              <a:ext uri="{FF2B5EF4-FFF2-40B4-BE49-F238E27FC236}">
                <a16:creationId xmlns:a16="http://schemas.microsoft.com/office/drawing/2014/main" id="{A75D3F2B-94DC-414C-9A5C-055536FDF956}"/>
              </a:ext>
            </a:extLst>
          </p:cNvPr>
          <p:cNvSpPr txBox="1"/>
          <p:nvPr/>
        </p:nvSpPr>
        <p:spPr>
          <a:xfrm>
            <a:off x="7561105" y="867840"/>
            <a:ext cx="14478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ea typeface="Amazon Ember Display" panose="020F0603020204020204" pitchFamily="34" charset="0"/>
                <a:cs typeface="Arial" panose="020B0604020202020204" pitchFamily="34" charset="0"/>
              </a:rPr>
              <a:t>Associate 2Tech</a:t>
            </a:r>
          </a:p>
        </p:txBody>
      </p:sp>
      <p:pic>
        <p:nvPicPr>
          <p:cNvPr id="23" name="Picture 22">
            <a:extLst>
              <a:ext uri="{FF2B5EF4-FFF2-40B4-BE49-F238E27FC236}">
                <a16:creationId xmlns:a16="http://schemas.microsoft.com/office/drawing/2014/main" id="{332AD2B6-7E27-E647-95D7-7FBD7972CD44}"/>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7188027" y="819800"/>
            <a:ext cx="373078" cy="373078"/>
          </a:xfrm>
          <a:prstGeom prst="rect">
            <a:avLst/>
          </a:prstGeom>
        </p:spPr>
      </p:pic>
      <p:sp>
        <p:nvSpPr>
          <p:cNvPr id="24" name="TextBox 23">
            <a:extLst>
              <a:ext uri="{FF2B5EF4-FFF2-40B4-BE49-F238E27FC236}">
                <a16:creationId xmlns:a16="http://schemas.microsoft.com/office/drawing/2014/main" id="{52E1643D-10CE-6147-ADA6-A27280B98618}"/>
              </a:ext>
            </a:extLst>
          </p:cNvPr>
          <p:cNvSpPr txBox="1"/>
          <p:nvPr/>
        </p:nvSpPr>
        <p:spPr>
          <a:xfrm>
            <a:off x="7103156" y="2390866"/>
            <a:ext cx="1965961" cy="2067233"/>
          </a:xfrm>
          <a:prstGeom prst="rect">
            <a:avLst/>
          </a:prstGeom>
          <a:noFill/>
        </p:spPr>
        <p:txBody>
          <a:bodyPr wrap="square" rtlCol="0">
            <a:spAutoFit/>
          </a:bodyPr>
          <a:lstStyle/>
          <a:p>
            <a:pPr>
              <a:lnSpc>
                <a:spcPts val="1440"/>
              </a:lnSpc>
            </a:pP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Provides fulfillment center associates the opportunity to move into technical role </a:t>
            </a:r>
            <a:r>
              <a:rPr lang="en-US" sz="900" dirty="0" smtClean="0">
                <a:solidFill>
                  <a:schemeClr val="bg1"/>
                </a:solidFill>
                <a:latin typeface="Arial" panose="020B0604020202020204" pitchFamily="34" charset="0"/>
                <a:ea typeface="Amazon Ember Display" panose="020F0603020204020204" pitchFamily="34" charset="0"/>
                <a:cs typeface="Arial" panose="020B0604020202020204" pitchFamily="34" charset="0"/>
              </a:rPr>
              <a:t>, regardless </a:t>
            </a: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of their previous IT </a:t>
            </a:r>
            <a:r>
              <a:rPr lang="en-US" sz="900" dirty="0" smtClean="0">
                <a:solidFill>
                  <a:schemeClr val="bg1"/>
                </a:solidFill>
                <a:latin typeface="Arial" panose="020B0604020202020204" pitchFamily="34" charset="0"/>
                <a:ea typeface="Amazon Ember Display" panose="020F0603020204020204" pitchFamily="34" charset="0"/>
                <a:cs typeface="Arial" panose="020B0604020202020204" pitchFamily="34" charset="0"/>
              </a:rPr>
              <a:t>experience, within </a:t>
            </a: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Amazon’s vast operations network. This </a:t>
            </a:r>
            <a:r>
              <a:rPr lang="en-US" sz="900" dirty="0" smtClean="0">
                <a:solidFill>
                  <a:schemeClr val="bg1"/>
                </a:solidFill>
                <a:latin typeface="Arial" panose="020B0604020202020204" pitchFamily="34" charset="0"/>
                <a:ea typeface="Amazon Ember Display" panose="020F0603020204020204" pitchFamily="34" charset="0"/>
                <a:cs typeface="Arial" panose="020B0604020202020204" pitchFamily="34" charset="0"/>
              </a:rPr>
              <a:t>fully-paid for 90-day program is designed to place associates in on-the-job training for IT support technician roles and pays for their A+ Certification test, a </a:t>
            </a: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widely- recognized certification. </a:t>
            </a:r>
          </a:p>
        </p:txBody>
      </p:sp>
      <p:pic>
        <p:nvPicPr>
          <p:cNvPr id="25" name="Picture 24">
            <a:extLst>
              <a:ext uri="{FF2B5EF4-FFF2-40B4-BE49-F238E27FC236}">
                <a16:creationId xmlns:a16="http://schemas.microsoft.com/office/drawing/2014/main" id="{FC2047AB-133B-534B-A9B0-6D5D6C4BB49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1209" t="21589" r="4340" b="19001"/>
          <a:stretch/>
        </p:blipFill>
        <p:spPr>
          <a:xfrm>
            <a:off x="7209460" y="1313711"/>
            <a:ext cx="1676400" cy="941612"/>
          </a:xfrm>
          <a:prstGeom prst="rect">
            <a:avLst/>
          </a:prstGeom>
        </p:spPr>
      </p:pic>
    </p:spTree>
    <p:extLst>
      <p:ext uri="{BB962C8B-B14F-4D97-AF65-F5344CB8AC3E}">
        <p14:creationId xmlns:p14="http://schemas.microsoft.com/office/powerpoint/2010/main" val="2400459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47F53B-610C-3443-B2D9-A7D7F59C31E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98675" y="343130"/>
            <a:ext cx="607775" cy="137997"/>
          </a:xfrm>
          <a:prstGeom prst="rect">
            <a:avLst/>
          </a:prstGeom>
        </p:spPr>
      </p:pic>
      <p:sp>
        <p:nvSpPr>
          <p:cNvPr id="4" name="TextBox 3">
            <a:extLst>
              <a:ext uri="{FF2B5EF4-FFF2-40B4-BE49-F238E27FC236}">
                <a16:creationId xmlns:a16="http://schemas.microsoft.com/office/drawing/2014/main" id="{62FBF151-8D40-9B4E-9A13-4902EA2F128E}"/>
              </a:ext>
            </a:extLst>
          </p:cNvPr>
          <p:cNvSpPr txBox="1"/>
          <p:nvPr/>
        </p:nvSpPr>
        <p:spPr>
          <a:xfrm>
            <a:off x="1113532" y="1504950"/>
            <a:ext cx="2086859" cy="2593018"/>
          </a:xfrm>
          <a:prstGeom prst="rect">
            <a:avLst/>
          </a:prstGeom>
          <a:noFill/>
        </p:spPr>
        <p:txBody>
          <a:bodyPr wrap="square" rtlCol="0">
            <a:spAutoFit/>
          </a:bodyPr>
          <a:lstStyle/>
          <a:p>
            <a:pPr>
              <a:lnSpc>
                <a:spcPts val="1520"/>
              </a:lnSpc>
            </a:pPr>
            <a:r>
              <a:rPr lang="en-US" sz="1000" dirty="0">
                <a:latin typeface="Arial" panose="020B0604020202020204" pitchFamily="34" charset="0"/>
                <a:ea typeface="Amazon Ember Display Medium" panose="020F0603020204020204" pitchFamily="34" charset="0"/>
                <a:cs typeface="Arial" panose="020B0604020202020204" pitchFamily="34" charset="0"/>
              </a:rPr>
              <a:t>The health and safety of our employees and contractors around the world continues to be our top priority as we face the challenges associated with COVID-19. Leaders across Amazon </a:t>
            </a:r>
            <a:br>
              <a:rPr lang="en-US" sz="1000" dirty="0">
                <a:latin typeface="Arial" panose="020B0604020202020204" pitchFamily="34" charset="0"/>
                <a:ea typeface="Amazon Ember Display Medium" panose="020F0603020204020204" pitchFamily="34" charset="0"/>
                <a:cs typeface="Arial" panose="020B0604020202020204" pitchFamily="34" charset="0"/>
              </a:rPr>
            </a:br>
            <a:r>
              <a:rPr lang="en-US" sz="1000" dirty="0">
                <a:latin typeface="Arial" panose="020B0604020202020204" pitchFamily="34" charset="0"/>
                <a:ea typeface="Amazon Ember Display Medium" panose="020F0603020204020204" pitchFamily="34" charset="0"/>
                <a:cs typeface="Arial" panose="020B0604020202020204" pitchFamily="34" charset="0"/>
              </a:rPr>
              <a:t>are meeting every day </a:t>
            </a:r>
            <a:br>
              <a:rPr lang="en-US" sz="1000" dirty="0">
                <a:latin typeface="Arial" panose="020B0604020202020204" pitchFamily="34" charset="0"/>
                <a:ea typeface="Amazon Ember Display Medium" panose="020F0603020204020204" pitchFamily="34" charset="0"/>
                <a:cs typeface="Arial" panose="020B0604020202020204" pitchFamily="34" charset="0"/>
              </a:rPr>
            </a:br>
            <a:r>
              <a:rPr lang="en-US" sz="1000" dirty="0">
                <a:latin typeface="Arial" panose="020B0604020202020204" pitchFamily="34" charset="0"/>
                <a:ea typeface="Amazon Ember Display Medium" panose="020F0603020204020204" pitchFamily="34" charset="0"/>
                <a:cs typeface="Arial" panose="020B0604020202020204" pitchFamily="34" charset="0"/>
              </a:rPr>
              <a:t>to consider the evolving situation and are consulting with medical experts to ensure we are doing all </a:t>
            </a:r>
            <a:br>
              <a:rPr lang="en-US" sz="1000" dirty="0">
                <a:latin typeface="Arial" panose="020B0604020202020204" pitchFamily="34" charset="0"/>
                <a:ea typeface="Amazon Ember Display Medium" panose="020F0603020204020204" pitchFamily="34" charset="0"/>
                <a:cs typeface="Arial" panose="020B0604020202020204" pitchFamily="34" charset="0"/>
              </a:rPr>
            </a:br>
            <a:r>
              <a:rPr lang="en-US" sz="1000" dirty="0">
                <a:latin typeface="Arial" panose="020B0604020202020204" pitchFamily="34" charset="0"/>
                <a:ea typeface="Amazon Ember Display Medium" panose="020F0603020204020204" pitchFamily="34" charset="0"/>
                <a:cs typeface="Arial" panose="020B0604020202020204" pitchFamily="34" charset="0"/>
              </a:rPr>
              <a:t>we can to keep our teams healthy.</a:t>
            </a:r>
          </a:p>
        </p:txBody>
      </p:sp>
      <p:cxnSp>
        <p:nvCxnSpPr>
          <p:cNvPr id="5" name="Straight Connector 4">
            <a:extLst>
              <a:ext uri="{FF2B5EF4-FFF2-40B4-BE49-F238E27FC236}">
                <a16:creationId xmlns:a16="http://schemas.microsoft.com/office/drawing/2014/main" id="{BD0B3564-E249-F14A-9A29-E55A2DFA2509}"/>
              </a:ext>
            </a:extLst>
          </p:cNvPr>
          <p:cNvCxnSpPr>
            <a:cxnSpLocks/>
          </p:cNvCxnSpPr>
          <p:nvPr/>
        </p:nvCxnSpPr>
        <p:spPr>
          <a:xfrm>
            <a:off x="1184440" y="4476750"/>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9E6A9C6-AE45-3840-B942-874BCDF0105E}"/>
              </a:ext>
            </a:extLst>
          </p:cNvPr>
          <p:cNvSpPr txBox="1"/>
          <p:nvPr/>
        </p:nvSpPr>
        <p:spPr>
          <a:xfrm>
            <a:off x="1184440" y="289934"/>
            <a:ext cx="1558759" cy="246221"/>
          </a:xfrm>
          <a:prstGeom prst="rect">
            <a:avLst/>
          </a:prstGeom>
          <a:noFill/>
        </p:spPr>
        <p:txBody>
          <a:bodyPr wrap="square" rtlCol="0">
            <a:spAutoFit/>
          </a:bodyPr>
          <a:lstStyle/>
          <a:p>
            <a:r>
              <a:rPr lang="en-US" sz="1000" dirty="0">
                <a:solidFill>
                  <a:srgbClr val="232F3E"/>
                </a:solidFill>
                <a:latin typeface="Arial" panose="020B0604020202020204" pitchFamily="34" charset="0"/>
                <a:ea typeface="Amazon Ember Display" panose="020F0603020204020204" pitchFamily="34" charset="0"/>
                <a:cs typeface="Arial" panose="020B0604020202020204" pitchFamily="34" charset="0"/>
              </a:rPr>
              <a:t>Why Amazon</a:t>
            </a:r>
            <a:endParaRPr lang="en-US" sz="1000" dirty="0">
              <a:solidFill>
                <a:srgbClr val="232F3E"/>
              </a:solidFill>
              <a:latin typeface="Arial" panose="020B0604020202020204" pitchFamily="34" charset="0"/>
              <a:ea typeface="Amazon Ember Display Light" panose="020F04030202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008CCD-A30C-044D-A1AB-1EF0316C40A7}"/>
              </a:ext>
            </a:extLst>
          </p:cNvPr>
          <p:cNvSpPr txBox="1"/>
          <p:nvPr/>
        </p:nvSpPr>
        <p:spPr>
          <a:xfrm>
            <a:off x="1137024" y="1023804"/>
            <a:ext cx="1218359" cy="246221"/>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Safety</a:t>
            </a:r>
          </a:p>
        </p:txBody>
      </p:sp>
      <p:pic>
        <p:nvPicPr>
          <p:cNvPr id="14" name="Picture 13">
            <a:extLst>
              <a:ext uri="{FF2B5EF4-FFF2-40B4-BE49-F238E27FC236}">
                <a16:creationId xmlns:a16="http://schemas.microsoft.com/office/drawing/2014/main" id="{7EAF265C-318D-5E40-A61C-095B9F471C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56401" y="1528653"/>
            <a:ext cx="1352549" cy="1352549"/>
          </a:xfrm>
          <a:prstGeom prst="rect">
            <a:avLst/>
          </a:prstGeom>
        </p:spPr>
      </p:pic>
      <p:pic>
        <p:nvPicPr>
          <p:cNvPr id="16" name="Picture 15">
            <a:extLst>
              <a:ext uri="{FF2B5EF4-FFF2-40B4-BE49-F238E27FC236}">
                <a16:creationId xmlns:a16="http://schemas.microsoft.com/office/drawing/2014/main" id="{DA26E8E9-E387-7F4F-85F7-6464AA3626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09969" y="3253740"/>
            <a:ext cx="1352549" cy="1352549"/>
          </a:xfrm>
          <a:prstGeom prst="rect">
            <a:avLst/>
          </a:prstGeom>
        </p:spPr>
      </p:pic>
      <p:pic>
        <p:nvPicPr>
          <p:cNvPr id="18" name="Picture 17">
            <a:extLst>
              <a:ext uri="{FF2B5EF4-FFF2-40B4-BE49-F238E27FC236}">
                <a16:creationId xmlns:a16="http://schemas.microsoft.com/office/drawing/2014/main" id="{118456E5-7BB6-CA40-9158-39854775066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38600" y="3257550"/>
            <a:ext cx="1352549" cy="1352549"/>
          </a:xfrm>
          <a:prstGeom prst="rect">
            <a:avLst/>
          </a:prstGeom>
        </p:spPr>
      </p:pic>
      <p:pic>
        <p:nvPicPr>
          <p:cNvPr id="20" name="Picture 19">
            <a:extLst>
              <a:ext uri="{FF2B5EF4-FFF2-40B4-BE49-F238E27FC236}">
                <a16:creationId xmlns:a16="http://schemas.microsoft.com/office/drawing/2014/main" id="{73607C3B-78E5-1F42-9D4E-B6882A7347E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09969" y="1535107"/>
            <a:ext cx="1352549" cy="1352549"/>
          </a:xfrm>
          <a:prstGeom prst="rect">
            <a:avLst/>
          </a:prstGeom>
        </p:spPr>
      </p:pic>
      <p:pic>
        <p:nvPicPr>
          <p:cNvPr id="22" name="Picture 21">
            <a:extLst>
              <a:ext uri="{FF2B5EF4-FFF2-40B4-BE49-F238E27FC236}">
                <a16:creationId xmlns:a16="http://schemas.microsoft.com/office/drawing/2014/main" id="{90A8456F-0952-404F-9294-82B10941ED2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74285" y="1545132"/>
            <a:ext cx="1352549" cy="1352549"/>
          </a:xfrm>
          <a:prstGeom prst="rect">
            <a:avLst/>
          </a:prstGeom>
        </p:spPr>
      </p:pic>
      <p:pic>
        <p:nvPicPr>
          <p:cNvPr id="24" name="Picture 23">
            <a:extLst>
              <a:ext uri="{FF2B5EF4-FFF2-40B4-BE49-F238E27FC236}">
                <a16:creationId xmlns:a16="http://schemas.microsoft.com/office/drawing/2014/main" id="{9F23CAC1-956B-0042-9E8C-64C68420103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72933" y="3253740"/>
            <a:ext cx="1352549" cy="1352549"/>
          </a:xfrm>
          <a:prstGeom prst="rect">
            <a:avLst/>
          </a:prstGeom>
        </p:spPr>
      </p:pic>
      <p:sp>
        <p:nvSpPr>
          <p:cNvPr id="25" name="TextBox 24">
            <a:extLst>
              <a:ext uri="{FF2B5EF4-FFF2-40B4-BE49-F238E27FC236}">
                <a16:creationId xmlns:a16="http://schemas.microsoft.com/office/drawing/2014/main" id="{9946F641-34B5-E646-9487-0706364313B1}"/>
              </a:ext>
            </a:extLst>
          </p:cNvPr>
          <p:cNvSpPr txBox="1"/>
          <p:nvPr/>
        </p:nvSpPr>
        <p:spPr>
          <a:xfrm>
            <a:off x="3943348" y="1146019"/>
            <a:ext cx="1695451" cy="400110"/>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PRACTICE SOCIAL DISTANCING</a:t>
            </a:r>
          </a:p>
        </p:txBody>
      </p:sp>
      <p:sp>
        <p:nvSpPr>
          <p:cNvPr id="26" name="TextBox 25">
            <a:extLst>
              <a:ext uri="{FF2B5EF4-FFF2-40B4-BE49-F238E27FC236}">
                <a16:creationId xmlns:a16="http://schemas.microsoft.com/office/drawing/2014/main" id="{7822F282-418A-FD49-BF86-C4EC8EA57366}"/>
              </a:ext>
            </a:extLst>
          </p:cNvPr>
          <p:cNvSpPr txBox="1"/>
          <p:nvPr/>
        </p:nvSpPr>
        <p:spPr>
          <a:xfrm>
            <a:off x="3934247" y="495335"/>
            <a:ext cx="4519169" cy="246221"/>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We protect our employees</a:t>
            </a:r>
          </a:p>
        </p:txBody>
      </p:sp>
      <p:sp>
        <p:nvSpPr>
          <p:cNvPr id="27" name="TextBox 26">
            <a:extLst>
              <a:ext uri="{FF2B5EF4-FFF2-40B4-BE49-F238E27FC236}">
                <a16:creationId xmlns:a16="http://schemas.microsoft.com/office/drawing/2014/main" id="{2051CD6C-2D75-544C-ADA1-4B794D406F45}"/>
              </a:ext>
            </a:extLst>
          </p:cNvPr>
          <p:cNvSpPr txBox="1"/>
          <p:nvPr/>
        </p:nvSpPr>
        <p:spPr>
          <a:xfrm>
            <a:off x="5486975" y="1119959"/>
            <a:ext cx="1447800" cy="400110"/>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CHECK TEMPERATURE</a:t>
            </a:r>
          </a:p>
        </p:txBody>
      </p:sp>
      <p:sp>
        <p:nvSpPr>
          <p:cNvPr id="28" name="TextBox 27">
            <a:extLst>
              <a:ext uri="{FF2B5EF4-FFF2-40B4-BE49-F238E27FC236}">
                <a16:creationId xmlns:a16="http://schemas.microsoft.com/office/drawing/2014/main" id="{16DFA306-14B1-8F4E-9A44-6ACF27749896}"/>
              </a:ext>
            </a:extLst>
          </p:cNvPr>
          <p:cNvSpPr txBox="1"/>
          <p:nvPr/>
        </p:nvSpPr>
        <p:spPr>
          <a:xfrm>
            <a:off x="7067773" y="1146019"/>
            <a:ext cx="1447800" cy="246221"/>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PROVIDE MASKS</a:t>
            </a:r>
          </a:p>
        </p:txBody>
      </p:sp>
      <p:sp>
        <p:nvSpPr>
          <p:cNvPr id="29" name="TextBox 28">
            <a:extLst>
              <a:ext uri="{FF2B5EF4-FFF2-40B4-BE49-F238E27FC236}">
                <a16:creationId xmlns:a16="http://schemas.microsoft.com/office/drawing/2014/main" id="{14C35871-7808-E146-A4AD-64901F4DA81D}"/>
              </a:ext>
            </a:extLst>
          </p:cNvPr>
          <p:cNvSpPr txBox="1"/>
          <p:nvPr/>
        </p:nvSpPr>
        <p:spPr>
          <a:xfrm>
            <a:off x="3943349" y="3010770"/>
            <a:ext cx="1447800" cy="246221"/>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PROVIDE GLOVES</a:t>
            </a:r>
          </a:p>
        </p:txBody>
      </p:sp>
      <p:sp>
        <p:nvSpPr>
          <p:cNvPr id="30" name="TextBox 29">
            <a:extLst>
              <a:ext uri="{FF2B5EF4-FFF2-40B4-BE49-F238E27FC236}">
                <a16:creationId xmlns:a16="http://schemas.microsoft.com/office/drawing/2014/main" id="{D9D98F26-40D7-5E44-AE15-A8018636DC70}"/>
              </a:ext>
            </a:extLst>
          </p:cNvPr>
          <p:cNvSpPr txBox="1"/>
          <p:nvPr/>
        </p:nvSpPr>
        <p:spPr>
          <a:xfrm>
            <a:off x="5469932" y="3010770"/>
            <a:ext cx="1447800" cy="246221"/>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CLEAN</a:t>
            </a:r>
          </a:p>
        </p:txBody>
      </p:sp>
      <p:sp>
        <p:nvSpPr>
          <p:cNvPr id="31" name="TextBox 30">
            <a:extLst>
              <a:ext uri="{FF2B5EF4-FFF2-40B4-BE49-F238E27FC236}">
                <a16:creationId xmlns:a16="http://schemas.microsoft.com/office/drawing/2014/main" id="{ED7DC02B-75CE-8E49-A614-AB5C929B69A0}"/>
              </a:ext>
            </a:extLst>
          </p:cNvPr>
          <p:cNvSpPr txBox="1"/>
          <p:nvPr/>
        </p:nvSpPr>
        <p:spPr>
          <a:xfrm>
            <a:off x="7012013" y="3010770"/>
            <a:ext cx="1447800" cy="246221"/>
          </a:xfrm>
          <a:prstGeom prst="rect">
            <a:avLst/>
          </a:prstGeom>
          <a:noFill/>
        </p:spPr>
        <p:txBody>
          <a:bodyPr wrap="square" rtlCol="0">
            <a:spAutoFit/>
          </a:bodyPr>
          <a:lstStyle/>
          <a:p>
            <a:r>
              <a:rPr lang="en-US" sz="1000"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DISINFECT</a:t>
            </a:r>
          </a:p>
        </p:txBody>
      </p:sp>
      <p:cxnSp>
        <p:nvCxnSpPr>
          <p:cNvPr id="32" name="Straight Connector 31">
            <a:extLst>
              <a:ext uri="{FF2B5EF4-FFF2-40B4-BE49-F238E27FC236}">
                <a16:creationId xmlns:a16="http://schemas.microsoft.com/office/drawing/2014/main" id="{73C9B3B5-784D-264A-A872-37B2812971E0}"/>
              </a:ext>
            </a:extLst>
          </p:cNvPr>
          <p:cNvCxnSpPr>
            <a:cxnSpLocks/>
          </p:cNvCxnSpPr>
          <p:nvPr/>
        </p:nvCxnSpPr>
        <p:spPr>
          <a:xfrm>
            <a:off x="4043878" y="936679"/>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FEC8FFE-485F-A94A-A286-7244BEB07E6E}"/>
              </a:ext>
            </a:extLst>
          </p:cNvPr>
          <p:cNvCxnSpPr/>
          <p:nvPr/>
        </p:nvCxnSpPr>
        <p:spPr>
          <a:xfrm>
            <a:off x="1143000" y="289934"/>
            <a:ext cx="0" cy="244391"/>
          </a:xfrm>
          <a:prstGeom prst="line">
            <a:avLst/>
          </a:prstGeom>
          <a:ln w="6350">
            <a:solidFill>
              <a:srgbClr val="232F3E">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91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8718B41-8980-6748-82C8-7985F6A278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5297" t="23354" r="13393" b="-147"/>
          <a:stretch/>
        </p:blipFill>
        <p:spPr>
          <a:xfrm>
            <a:off x="1142999" y="3020808"/>
            <a:ext cx="1419226" cy="1019214"/>
          </a:xfrm>
          <a:prstGeom prst="rect">
            <a:avLst/>
          </a:prstGeom>
        </p:spPr>
      </p:pic>
      <p:pic>
        <p:nvPicPr>
          <p:cNvPr id="29" name="Picture 28">
            <a:extLst>
              <a:ext uri="{FF2B5EF4-FFF2-40B4-BE49-F238E27FC236}">
                <a16:creationId xmlns:a16="http://schemas.microsoft.com/office/drawing/2014/main" id="{22EB63C8-3CA8-234B-B9D4-C91A584BF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0000" t="50421" r="2851" b="216"/>
          <a:stretch/>
        </p:blipFill>
        <p:spPr>
          <a:xfrm>
            <a:off x="5029199" y="3020806"/>
            <a:ext cx="1419226" cy="990595"/>
          </a:xfrm>
          <a:prstGeom prst="rect">
            <a:avLst/>
          </a:prstGeom>
        </p:spPr>
      </p:pic>
      <p:pic>
        <p:nvPicPr>
          <p:cNvPr id="27" name="Picture 26">
            <a:extLst>
              <a:ext uri="{FF2B5EF4-FFF2-40B4-BE49-F238E27FC236}">
                <a16:creationId xmlns:a16="http://schemas.microsoft.com/office/drawing/2014/main" id="{6557A119-F458-334F-92F7-216D845CB30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2206" t="8403" r="1146" b="11114"/>
          <a:stretch/>
        </p:blipFill>
        <p:spPr>
          <a:xfrm>
            <a:off x="5029200" y="1352549"/>
            <a:ext cx="1419226" cy="1142985"/>
          </a:xfrm>
          <a:prstGeom prst="rect">
            <a:avLst/>
          </a:prstGeom>
        </p:spPr>
      </p:pic>
      <p:sp>
        <p:nvSpPr>
          <p:cNvPr id="2" name="TextBox 1">
            <a:extLst>
              <a:ext uri="{FF2B5EF4-FFF2-40B4-BE49-F238E27FC236}">
                <a16:creationId xmlns:a16="http://schemas.microsoft.com/office/drawing/2014/main" id="{92B01308-4AF8-A54B-B354-18F59F278C79}"/>
              </a:ext>
            </a:extLst>
          </p:cNvPr>
          <p:cNvSpPr txBox="1"/>
          <p:nvPr/>
        </p:nvSpPr>
        <p:spPr>
          <a:xfrm>
            <a:off x="1184440" y="289934"/>
            <a:ext cx="1558759" cy="246221"/>
          </a:xfrm>
          <a:prstGeom prst="rect">
            <a:avLst/>
          </a:prstGeom>
          <a:noFill/>
        </p:spPr>
        <p:txBody>
          <a:bodyPr wrap="square" rtlCol="0">
            <a:spAutoFit/>
          </a:bodyPr>
          <a:lstStyle/>
          <a:p>
            <a: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t>Our jobs</a:t>
            </a:r>
            <a:endParaRPr lang="en-US" sz="1000" dirty="0">
              <a:solidFill>
                <a:schemeClr val="bg1"/>
              </a:solidFill>
              <a:latin typeface="Arial" panose="020B0604020202020204" pitchFamily="34" charset="0"/>
              <a:ea typeface="Amazon Ember Display Light" panose="020F0403020204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093B708E-09E6-4847-9E0B-377155887719}"/>
              </a:ext>
            </a:extLst>
          </p:cNvPr>
          <p:cNvCxnSpPr/>
          <p:nvPr/>
        </p:nvCxnSpPr>
        <p:spPr>
          <a:xfrm>
            <a:off x="1143000" y="289934"/>
            <a:ext cx="0" cy="244391"/>
          </a:xfrm>
          <a:prstGeom prst="line">
            <a:avLst/>
          </a:prstGeom>
          <a:ln w="63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EE3745-19FE-CF42-8686-49FE42830B0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98675" y="343130"/>
            <a:ext cx="607775" cy="137997"/>
          </a:xfrm>
          <a:prstGeom prst="rect">
            <a:avLst/>
          </a:prstGeom>
        </p:spPr>
      </p:pic>
      <p:sp>
        <p:nvSpPr>
          <p:cNvPr id="5" name="TextBox 4">
            <a:extLst>
              <a:ext uri="{FF2B5EF4-FFF2-40B4-BE49-F238E27FC236}">
                <a16:creationId xmlns:a16="http://schemas.microsoft.com/office/drawing/2014/main" id="{C2400C11-C3D0-424F-9B77-C25995605DE0}"/>
              </a:ext>
            </a:extLst>
          </p:cNvPr>
          <p:cNvSpPr txBox="1"/>
          <p:nvPr/>
        </p:nvSpPr>
        <p:spPr>
          <a:xfrm>
            <a:off x="2743199" y="1276351"/>
            <a:ext cx="1836944"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Fulfillment Centers</a:t>
            </a:r>
          </a:p>
        </p:txBody>
      </p:sp>
      <p:cxnSp>
        <p:nvCxnSpPr>
          <p:cNvPr id="6" name="Straight Connector 5">
            <a:extLst>
              <a:ext uri="{FF2B5EF4-FFF2-40B4-BE49-F238E27FC236}">
                <a16:creationId xmlns:a16="http://schemas.microsoft.com/office/drawing/2014/main" id="{7FCC410C-2F15-AC4D-B69F-27B58ACB9E8E}"/>
              </a:ext>
            </a:extLst>
          </p:cNvPr>
          <p:cNvCxnSpPr>
            <a:cxnSpLocks/>
          </p:cNvCxnSpPr>
          <p:nvPr/>
        </p:nvCxnSpPr>
        <p:spPr>
          <a:xfrm>
            <a:off x="2827543" y="1657351"/>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5B98658-A8A9-DB47-9A8E-55742D506162}"/>
              </a:ext>
            </a:extLst>
          </p:cNvPr>
          <p:cNvSpPr txBox="1"/>
          <p:nvPr/>
        </p:nvSpPr>
        <p:spPr>
          <a:xfrm>
            <a:off x="2743199" y="1773020"/>
            <a:ext cx="1828801" cy="784830"/>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Work inside an Amazon warehouse, selecting, packing, and shipping customer orders.</a:t>
            </a:r>
          </a:p>
          <a:p>
            <a:r>
              <a:rPr lang="en-US" sz="900" kern="0" dirty="0">
                <a:solidFill>
                  <a:schemeClr val="bg1"/>
                </a:solidFill>
                <a:latin typeface="Arial" panose="020B0604020202020204" pitchFamily="34" charset="0"/>
                <a:cs typeface="Arial" panose="020B0604020202020204" pitchFamily="34" charset="0"/>
              </a:rPr>
              <a:t>You will interact with innovative technology daily.</a:t>
            </a: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1A1AD960-D77E-7D44-85BB-FCEBBBE8745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5926" t="-2" r="5091" b="16668"/>
          <a:stretch/>
        </p:blipFill>
        <p:spPr>
          <a:xfrm>
            <a:off x="1143000" y="1352550"/>
            <a:ext cx="1419226" cy="1142993"/>
          </a:xfrm>
          <a:prstGeom prst="rect">
            <a:avLst/>
          </a:prstGeom>
        </p:spPr>
      </p:pic>
      <p:sp>
        <p:nvSpPr>
          <p:cNvPr id="15" name="TextBox 14">
            <a:extLst>
              <a:ext uri="{FF2B5EF4-FFF2-40B4-BE49-F238E27FC236}">
                <a16:creationId xmlns:a16="http://schemas.microsoft.com/office/drawing/2014/main" id="{643A6026-EF59-F34D-B47D-A100E3DC003E}"/>
              </a:ext>
            </a:extLst>
          </p:cNvPr>
          <p:cNvSpPr txBox="1"/>
          <p:nvPr/>
        </p:nvSpPr>
        <p:spPr>
          <a:xfrm>
            <a:off x="6629399" y="1276351"/>
            <a:ext cx="1836944"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Sortation Centers</a:t>
            </a:r>
          </a:p>
        </p:txBody>
      </p:sp>
      <p:cxnSp>
        <p:nvCxnSpPr>
          <p:cNvPr id="16" name="Straight Connector 15">
            <a:extLst>
              <a:ext uri="{FF2B5EF4-FFF2-40B4-BE49-F238E27FC236}">
                <a16:creationId xmlns:a16="http://schemas.microsoft.com/office/drawing/2014/main" id="{93FA7B6F-EA62-C043-8DFD-6EF468EF9785}"/>
              </a:ext>
            </a:extLst>
          </p:cNvPr>
          <p:cNvCxnSpPr>
            <a:cxnSpLocks/>
          </p:cNvCxnSpPr>
          <p:nvPr/>
        </p:nvCxnSpPr>
        <p:spPr>
          <a:xfrm>
            <a:off x="6713743" y="1657351"/>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48F5148-F238-454C-B1E6-9BE56D594021}"/>
              </a:ext>
            </a:extLst>
          </p:cNvPr>
          <p:cNvSpPr txBox="1"/>
          <p:nvPr/>
        </p:nvSpPr>
        <p:spPr>
          <a:xfrm>
            <a:off x="6629399" y="1773020"/>
            <a:ext cx="1836944" cy="784830"/>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Our sort centers are the first stop on the journey from the warehouse. You’ll be up on your feet moving and sorting packages between trucks.</a:t>
            </a:r>
          </a:p>
        </p:txBody>
      </p:sp>
      <p:sp>
        <p:nvSpPr>
          <p:cNvPr id="19" name="TextBox 18">
            <a:extLst>
              <a:ext uri="{FF2B5EF4-FFF2-40B4-BE49-F238E27FC236}">
                <a16:creationId xmlns:a16="http://schemas.microsoft.com/office/drawing/2014/main" id="{26EB5CCF-9B02-384A-9780-12B9EE8DDB48}"/>
              </a:ext>
            </a:extLst>
          </p:cNvPr>
          <p:cNvSpPr txBox="1"/>
          <p:nvPr/>
        </p:nvSpPr>
        <p:spPr>
          <a:xfrm>
            <a:off x="2743199" y="2944607"/>
            <a:ext cx="1836944"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Delivery Stations</a:t>
            </a:r>
          </a:p>
        </p:txBody>
      </p:sp>
      <p:cxnSp>
        <p:nvCxnSpPr>
          <p:cNvPr id="20" name="Straight Connector 19">
            <a:extLst>
              <a:ext uri="{FF2B5EF4-FFF2-40B4-BE49-F238E27FC236}">
                <a16:creationId xmlns:a16="http://schemas.microsoft.com/office/drawing/2014/main" id="{B843C282-0641-E342-BF54-6CB3F1AE9951}"/>
              </a:ext>
            </a:extLst>
          </p:cNvPr>
          <p:cNvCxnSpPr>
            <a:cxnSpLocks/>
          </p:cNvCxnSpPr>
          <p:nvPr/>
        </p:nvCxnSpPr>
        <p:spPr>
          <a:xfrm>
            <a:off x="2827543" y="3325607"/>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A6D79D7-C477-914D-BFB2-5A0E50369AED}"/>
              </a:ext>
            </a:extLst>
          </p:cNvPr>
          <p:cNvSpPr txBox="1"/>
          <p:nvPr/>
        </p:nvSpPr>
        <p:spPr>
          <a:xfrm>
            <a:off x="2743199" y="3441276"/>
            <a:ext cx="1836944" cy="646331"/>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Amazon’s delivery stations are the final stop before an order heads out for delivery to the customer’s door.</a:t>
            </a:r>
          </a:p>
        </p:txBody>
      </p:sp>
      <p:sp>
        <p:nvSpPr>
          <p:cNvPr id="23" name="TextBox 22">
            <a:extLst>
              <a:ext uri="{FF2B5EF4-FFF2-40B4-BE49-F238E27FC236}">
                <a16:creationId xmlns:a16="http://schemas.microsoft.com/office/drawing/2014/main" id="{0D5BA04D-C0F7-9E48-B52C-D78F517C1CEC}"/>
              </a:ext>
            </a:extLst>
          </p:cNvPr>
          <p:cNvSpPr txBox="1"/>
          <p:nvPr/>
        </p:nvSpPr>
        <p:spPr>
          <a:xfrm>
            <a:off x="6629399" y="2944607"/>
            <a:ext cx="1836944"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Prime Now</a:t>
            </a:r>
          </a:p>
        </p:txBody>
      </p:sp>
      <p:cxnSp>
        <p:nvCxnSpPr>
          <p:cNvPr id="24" name="Straight Connector 23">
            <a:extLst>
              <a:ext uri="{FF2B5EF4-FFF2-40B4-BE49-F238E27FC236}">
                <a16:creationId xmlns:a16="http://schemas.microsoft.com/office/drawing/2014/main" id="{36B2E81F-BE7A-AF4E-99F8-8292B9D32CC4}"/>
              </a:ext>
            </a:extLst>
          </p:cNvPr>
          <p:cNvCxnSpPr>
            <a:cxnSpLocks/>
          </p:cNvCxnSpPr>
          <p:nvPr/>
        </p:nvCxnSpPr>
        <p:spPr>
          <a:xfrm>
            <a:off x="6713743" y="3325607"/>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BB89D9-ABA7-3441-9182-CB8B6CFC9127}"/>
              </a:ext>
            </a:extLst>
          </p:cNvPr>
          <p:cNvSpPr txBox="1"/>
          <p:nvPr/>
        </p:nvSpPr>
        <p:spPr>
          <a:xfrm>
            <a:off x="6629398" y="3441276"/>
            <a:ext cx="1905001" cy="646331"/>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Enjoy the thrill of working with a small team to select and pack orders, and get items ready for delivery in an hour.</a:t>
            </a:r>
          </a:p>
        </p:txBody>
      </p:sp>
    </p:spTree>
    <p:extLst>
      <p:ext uri="{BB962C8B-B14F-4D97-AF65-F5344CB8AC3E}">
        <p14:creationId xmlns:p14="http://schemas.microsoft.com/office/powerpoint/2010/main" val="4126874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4EAB0FF-48BB-C347-9DF2-09EBDCFBFFA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7907" t="17096" r="31374" b="9106"/>
          <a:stretch/>
        </p:blipFill>
        <p:spPr>
          <a:xfrm>
            <a:off x="5029197" y="3020801"/>
            <a:ext cx="1411084" cy="1142982"/>
          </a:xfrm>
          <a:prstGeom prst="rect">
            <a:avLst/>
          </a:prstGeom>
        </p:spPr>
      </p:pic>
      <p:pic>
        <p:nvPicPr>
          <p:cNvPr id="29" name="Picture 28">
            <a:extLst>
              <a:ext uri="{FF2B5EF4-FFF2-40B4-BE49-F238E27FC236}">
                <a16:creationId xmlns:a16="http://schemas.microsoft.com/office/drawing/2014/main" id="{C472AE1D-BB78-6B4F-93E0-4EFF286382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214" t="26235" r="34326" b="16111"/>
          <a:stretch/>
        </p:blipFill>
        <p:spPr>
          <a:xfrm>
            <a:off x="1151142" y="3020800"/>
            <a:ext cx="1411084" cy="1142977"/>
          </a:xfrm>
          <a:prstGeom prst="rect">
            <a:avLst/>
          </a:prstGeom>
        </p:spPr>
      </p:pic>
      <p:pic>
        <p:nvPicPr>
          <p:cNvPr id="30" name="Picture 29">
            <a:extLst>
              <a:ext uri="{FF2B5EF4-FFF2-40B4-BE49-F238E27FC236}">
                <a16:creationId xmlns:a16="http://schemas.microsoft.com/office/drawing/2014/main" id="{E74CA267-CCD6-8E42-8A63-6202EE81FA3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8859" t="36456" r="24278" b="19031"/>
          <a:stretch/>
        </p:blipFill>
        <p:spPr>
          <a:xfrm flipH="1">
            <a:off x="5029197" y="1348246"/>
            <a:ext cx="1419227" cy="1142982"/>
          </a:xfrm>
          <a:prstGeom prst="rect">
            <a:avLst/>
          </a:prstGeom>
        </p:spPr>
      </p:pic>
      <p:pic>
        <p:nvPicPr>
          <p:cNvPr id="31" name="Picture 30">
            <a:extLst>
              <a:ext uri="{FF2B5EF4-FFF2-40B4-BE49-F238E27FC236}">
                <a16:creationId xmlns:a16="http://schemas.microsoft.com/office/drawing/2014/main" id="{A8C793D6-E52D-C843-AA3C-9A2C4D16382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67105" t="24185" r="281" b="36296"/>
          <a:stretch/>
        </p:blipFill>
        <p:spPr>
          <a:xfrm>
            <a:off x="1151142" y="1348235"/>
            <a:ext cx="1419226" cy="1142993"/>
          </a:xfrm>
          <a:prstGeom prst="rect">
            <a:avLst/>
          </a:prstGeom>
        </p:spPr>
      </p:pic>
      <p:sp>
        <p:nvSpPr>
          <p:cNvPr id="2" name="TextBox 1">
            <a:extLst>
              <a:ext uri="{FF2B5EF4-FFF2-40B4-BE49-F238E27FC236}">
                <a16:creationId xmlns:a16="http://schemas.microsoft.com/office/drawing/2014/main" id="{92B01308-4AF8-A54B-B354-18F59F278C79}"/>
              </a:ext>
            </a:extLst>
          </p:cNvPr>
          <p:cNvSpPr txBox="1"/>
          <p:nvPr/>
        </p:nvSpPr>
        <p:spPr>
          <a:xfrm>
            <a:off x="1184440" y="289934"/>
            <a:ext cx="1558759" cy="246221"/>
          </a:xfrm>
          <a:prstGeom prst="rect">
            <a:avLst/>
          </a:prstGeom>
          <a:noFill/>
        </p:spPr>
        <p:txBody>
          <a:bodyPr wrap="square" rtlCol="0">
            <a:spAutoFit/>
          </a:bodyPr>
          <a:lstStyle/>
          <a:p>
            <a: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t>Our jobs</a:t>
            </a:r>
            <a:endParaRPr lang="en-US" sz="1000" dirty="0">
              <a:solidFill>
                <a:schemeClr val="bg1"/>
              </a:solidFill>
              <a:latin typeface="Arial" panose="020B0604020202020204" pitchFamily="34" charset="0"/>
              <a:ea typeface="Amazon Ember Display Light" panose="020F0403020204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093B708E-09E6-4847-9E0B-377155887719}"/>
              </a:ext>
            </a:extLst>
          </p:cNvPr>
          <p:cNvCxnSpPr/>
          <p:nvPr/>
        </p:nvCxnSpPr>
        <p:spPr>
          <a:xfrm>
            <a:off x="1143000" y="289934"/>
            <a:ext cx="0" cy="244391"/>
          </a:xfrm>
          <a:prstGeom prst="line">
            <a:avLst/>
          </a:prstGeom>
          <a:ln w="63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EE3745-19FE-CF42-8686-49FE42830B0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98675" y="343130"/>
            <a:ext cx="607775" cy="137997"/>
          </a:xfrm>
          <a:prstGeom prst="rect">
            <a:avLst/>
          </a:prstGeom>
        </p:spPr>
      </p:pic>
      <p:sp>
        <p:nvSpPr>
          <p:cNvPr id="34" name="TextBox 33">
            <a:extLst>
              <a:ext uri="{FF2B5EF4-FFF2-40B4-BE49-F238E27FC236}">
                <a16:creationId xmlns:a16="http://schemas.microsoft.com/office/drawing/2014/main" id="{A05FD91D-E2C4-1E4C-B585-80EFE6C96133}"/>
              </a:ext>
            </a:extLst>
          </p:cNvPr>
          <p:cNvSpPr txBox="1"/>
          <p:nvPr/>
        </p:nvSpPr>
        <p:spPr>
          <a:xfrm>
            <a:off x="2743199" y="1276351"/>
            <a:ext cx="2105028"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Fresh</a:t>
            </a:r>
          </a:p>
        </p:txBody>
      </p:sp>
      <p:cxnSp>
        <p:nvCxnSpPr>
          <p:cNvPr id="35" name="Straight Connector 34">
            <a:extLst>
              <a:ext uri="{FF2B5EF4-FFF2-40B4-BE49-F238E27FC236}">
                <a16:creationId xmlns:a16="http://schemas.microsoft.com/office/drawing/2014/main" id="{68A58645-88A5-6248-8CA7-67E9588E1A75}"/>
              </a:ext>
            </a:extLst>
          </p:cNvPr>
          <p:cNvCxnSpPr>
            <a:cxnSpLocks/>
          </p:cNvCxnSpPr>
          <p:nvPr/>
        </p:nvCxnSpPr>
        <p:spPr>
          <a:xfrm>
            <a:off x="2827543" y="1657351"/>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2FEE699-98B6-5B4A-97DC-CDB9319BAA2A}"/>
              </a:ext>
            </a:extLst>
          </p:cNvPr>
          <p:cNvSpPr txBox="1"/>
          <p:nvPr/>
        </p:nvSpPr>
        <p:spPr>
          <a:xfrm>
            <a:off x="2743199" y="1773020"/>
            <a:ext cx="1828801" cy="784830"/>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Make a customer’s day by gathering and packing orders for a perfect delivery. You’ll be provided with the right gear to work in a refrigerated area.</a:t>
            </a:r>
          </a:p>
        </p:txBody>
      </p:sp>
      <p:sp>
        <p:nvSpPr>
          <p:cNvPr id="38" name="TextBox 37">
            <a:extLst>
              <a:ext uri="{FF2B5EF4-FFF2-40B4-BE49-F238E27FC236}">
                <a16:creationId xmlns:a16="http://schemas.microsoft.com/office/drawing/2014/main" id="{1C9F36AE-8FFF-584E-834E-804B2F72CC04}"/>
              </a:ext>
            </a:extLst>
          </p:cNvPr>
          <p:cNvSpPr txBox="1"/>
          <p:nvPr/>
        </p:nvSpPr>
        <p:spPr>
          <a:xfrm>
            <a:off x="6629398" y="1276351"/>
            <a:ext cx="2105027"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Whole Foods Market</a:t>
            </a:r>
          </a:p>
        </p:txBody>
      </p:sp>
      <p:cxnSp>
        <p:nvCxnSpPr>
          <p:cNvPr id="39" name="Straight Connector 38">
            <a:extLst>
              <a:ext uri="{FF2B5EF4-FFF2-40B4-BE49-F238E27FC236}">
                <a16:creationId xmlns:a16="http://schemas.microsoft.com/office/drawing/2014/main" id="{E30F09B2-D4D9-324F-A179-DFDCE2A4FAC3}"/>
              </a:ext>
            </a:extLst>
          </p:cNvPr>
          <p:cNvCxnSpPr>
            <a:cxnSpLocks/>
          </p:cNvCxnSpPr>
          <p:nvPr/>
        </p:nvCxnSpPr>
        <p:spPr>
          <a:xfrm>
            <a:off x="6713743" y="1657351"/>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7AA1E20-37A2-E342-B783-D5B9E0967346}"/>
              </a:ext>
            </a:extLst>
          </p:cNvPr>
          <p:cNvSpPr txBox="1"/>
          <p:nvPr/>
        </p:nvSpPr>
        <p:spPr>
          <a:xfrm>
            <a:off x="6629399" y="1773020"/>
            <a:ext cx="1905000" cy="784830"/>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Get paid to shop. Shoppers choose flexible part-time schedules while earning industry-leading wages </a:t>
            </a:r>
            <a:b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b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working in Whole Foods.</a:t>
            </a:r>
          </a:p>
        </p:txBody>
      </p:sp>
      <p:sp>
        <p:nvSpPr>
          <p:cNvPr id="42" name="TextBox 41">
            <a:extLst>
              <a:ext uri="{FF2B5EF4-FFF2-40B4-BE49-F238E27FC236}">
                <a16:creationId xmlns:a16="http://schemas.microsoft.com/office/drawing/2014/main" id="{8D71BE0D-576E-9E45-B09C-78D3EF6DCBAC}"/>
              </a:ext>
            </a:extLst>
          </p:cNvPr>
          <p:cNvSpPr txBox="1"/>
          <p:nvPr/>
        </p:nvSpPr>
        <p:spPr>
          <a:xfrm>
            <a:off x="2743199" y="2944607"/>
            <a:ext cx="1836944"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Delivery Services</a:t>
            </a:r>
          </a:p>
        </p:txBody>
      </p:sp>
      <p:cxnSp>
        <p:nvCxnSpPr>
          <p:cNvPr id="43" name="Straight Connector 42">
            <a:extLst>
              <a:ext uri="{FF2B5EF4-FFF2-40B4-BE49-F238E27FC236}">
                <a16:creationId xmlns:a16="http://schemas.microsoft.com/office/drawing/2014/main" id="{A603B50D-6A05-1743-873F-16735261F9E7}"/>
              </a:ext>
            </a:extLst>
          </p:cNvPr>
          <p:cNvCxnSpPr>
            <a:cxnSpLocks/>
          </p:cNvCxnSpPr>
          <p:nvPr/>
        </p:nvCxnSpPr>
        <p:spPr>
          <a:xfrm>
            <a:off x="2827543" y="3325607"/>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AA89F77-89B4-E84E-B0B3-99D90920928F}"/>
              </a:ext>
            </a:extLst>
          </p:cNvPr>
          <p:cNvSpPr txBox="1"/>
          <p:nvPr/>
        </p:nvSpPr>
        <p:spPr>
          <a:xfrm>
            <a:off x="2743199" y="3441276"/>
            <a:ext cx="1836944" cy="784830"/>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Deliver packages to homes </a:t>
            </a:r>
            <a:b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br>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and retail locations as a driver for an Amazon delivery service partner (DSP). No special license needed.</a:t>
            </a:r>
          </a:p>
        </p:txBody>
      </p:sp>
      <p:sp>
        <p:nvSpPr>
          <p:cNvPr id="46" name="TextBox 45">
            <a:extLst>
              <a:ext uri="{FF2B5EF4-FFF2-40B4-BE49-F238E27FC236}">
                <a16:creationId xmlns:a16="http://schemas.microsoft.com/office/drawing/2014/main" id="{778F700E-C659-FD49-B9FD-DC7B44A840BD}"/>
              </a:ext>
            </a:extLst>
          </p:cNvPr>
          <p:cNvSpPr txBox="1"/>
          <p:nvPr/>
        </p:nvSpPr>
        <p:spPr>
          <a:xfrm>
            <a:off x="6629399" y="2944607"/>
            <a:ext cx="1836944" cy="307777"/>
          </a:xfrm>
          <a:prstGeom prst="rect">
            <a:avLst/>
          </a:prstGeom>
          <a:noFill/>
        </p:spPr>
        <p:txBody>
          <a:bodyPr wrap="square" rtlCol="0">
            <a:spAutoFit/>
          </a:bodyPr>
          <a:lstStyle/>
          <a:p>
            <a:pPr defTabSz="914400"/>
            <a:r>
              <a:rPr lang="en-US" sz="1400" b="1" dirty="0">
                <a:solidFill>
                  <a:schemeClr val="bg1"/>
                </a:solidFill>
                <a:latin typeface="Arial" panose="020B0604020202020204" pitchFamily="34" charset="0"/>
                <a:cs typeface="Arial" panose="020B0604020202020204" pitchFamily="34" charset="0"/>
              </a:rPr>
              <a:t>Amazon Air</a:t>
            </a:r>
          </a:p>
        </p:txBody>
      </p:sp>
      <p:cxnSp>
        <p:nvCxnSpPr>
          <p:cNvPr id="47" name="Straight Connector 46">
            <a:extLst>
              <a:ext uri="{FF2B5EF4-FFF2-40B4-BE49-F238E27FC236}">
                <a16:creationId xmlns:a16="http://schemas.microsoft.com/office/drawing/2014/main" id="{04FC5301-CBA8-6E4D-9B7A-275E73FD5480}"/>
              </a:ext>
            </a:extLst>
          </p:cNvPr>
          <p:cNvCxnSpPr>
            <a:cxnSpLocks/>
          </p:cNvCxnSpPr>
          <p:nvPr/>
        </p:nvCxnSpPr>
        <p:spPr>
          <a:xfrm>
            <a:off x="6713743" y="3325607"/>
            <a:ext cx="609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14AC9D4-73F0-6346-A342-D9A434365FC4}"/>
              </a:ext>
            </a:extLst>
          </p:cNvPr>
          <p:cNvSpPr txBox="1"/>
          <p:nvPr/>
        </p:nvSpPr>
        <p:spPr>
          <a:xfrm>
            <a:off x="6629398" y="3441276"/>
            <a:ext cx="2057402" cy="646331"/>
          </a:xfrm>
          <a:prstGeom prst="rect">
            <a:avLst/>
          </a:prstGeom>
          <a:noFill/>
        </p:spPr>
        <p:txBody>
          <a:bodyPr wrap="square" rtlCol="0">
            <a:spAutoFit/>
          </a:bodyPr>
          <a:lstStyle/>
          <a:p>
            <a:r>
              <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rPr>
              <a:t>As an Amazon team member working at an Air Gateway/Hub, you will be handling the loading of cargo onto an aircraft from the warehouse.</a:t>
            </a:r>
          </a:p>
        </p:txBody>
      </p:sp>
    </p:spTree>
    <p:extLst>
      <p:ext uri="{BB962C8B-B14F-4D97-AF65-F5344CB8AC3E}">
        <p14:creationId xmlns:p14="http://schemas.microsoft.com/office/powerpoint/2010/main" val="1594227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3061" y="769722"/>
            <a:ext cx="2566318" cy="41642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3164379" y="769722"/>
            <a:ext cx="2779221" cy="41642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152400" y="769722"/>
            <a:ext cx="2930322" cy="41642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40F5314-1E46-204D-B938-844EC00ED859}"/>
              </a:ext>
            </a:extLst>
          </p:cNvPr>
          <p:cNvSpPr txBox="1"/>
          <p:nvPr/>
        </p:nvSpPr>
        <p:spPr>
          <a:xfrm>
            <a:off x="8117379" y="4938547"/>
            <a:ext cx="1524000" cy="276999"/>
          </a:xfrm>
          <a:prstGeom prst="rect">
            <a:avLst/>
          </a:prstGeom>
          <a:noFill/>
        </p:spPr>
        <p:txBody>
          <a:bodyPr wrap="square" rtlCol="0">
            <a:spAutoFit/>
          </a:bodyPr>
          <a:lstStyle/>
          <a:p>
            <a:r>
              <a:rPr lang="en-US" sz="600"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 Depends on role type</a:t>
            </a:r>
          </a:p>
          <a:p>
            <a:endParaRPr lang="en-US" sz="600"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endParaRPr>
          </a:p>
        </p:txBody>
      </p:sp>
      <p:sp>
        <p:nvSpPr>
          <p:cNvPr id="32" name="TextBox 31">
            <a:extLst>
              <a:ext uri="{FF2B5EF4-FFF2-40B4-BE49-F238E27FC236}">
                <a16:creationId xmlns:a16="http://schemas.microsoft.com/office/drawing/2014/main" id="{034E1704-9EC1-DB4B-A05C-F16B6E036CC0}"/>
              </a:ext>
            </a:extLst>
          </p:cNvPr>
          <p:cNvSpPr txBox="1"/>
          <p:nvPr/>
        </p:nvSpPr>
        <p:spPr>
          <a:xfrm>
            <a:off x="1184440" y="289934"/>
            <a:ext cx="1898282" cy="338554"/>
          </a:xfrm>
          <a:prstGeom prst="rect">
            <a:avLst/>
          </a:prstGeom>
          <a:noFill/>
        </p:spPr>
        <p:txBody>
          <a:bodyPr wrap="square" rtlCol="0">
            <a:spAutoFit/>
          </a:bodyPr>
          <a:lstStyle/>
          <a:p>
            <a:r>
              <a:rPr lang="en-US" sz="1600" dirty="0" smtClean="0">
                <a:solidFill>
                  <a:schemeClr val="bg1"/>
                </a:solidFill>
                <a:latin typeface="Arial" panose="020B0604020202020204" pitchFamily="34" charset="0"/>
                <a:ea typeface="Amazon Ember Display" panose="020F0603020204020204" pitchFamily="34" charset="0"/>
                <a:cs typeface="Arial" panose="020B0604020202020204" pitchFamily="34" charset="0"/>
              </a:rPr>
              <a:t>Job Descriptions</a:t>
            </a:r>
            <a:endParaRPr lang="en-US" sz="1600" dirty="0">
              <a:solidFill>
                <a:schemeClr val="bg1"/>
              </a:solidFill>
              <a:latin typeface="Arial" panose="020B0604020202020204" pitchFamily="34" charset="0"/>
              <a:ea typeface="Amazon Ember Display Light" panose="020F0403020204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EA9EBC4E-865A-C746-A1FC-8C477E3587D2}"/>
              </a:ext>
            </a:extLst>
          </p:cNvPr>
          <p:cNvCxnSpPr/>
          <p:nvPr/>
        </p:nvCxnSpPr>
        <p:spPr>
          <a:xfrm>
            <a:off x="1143000" y="289934"/>
            <a:ext cx="0" cy="244391"/>
          </a:xfrm>
          <a:prstGeom prst="line">
            <a:avLst/>
          </a:prstGeom>
          <a:ln w="63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A4912DB5-B925-D840-BF0E-E96BE6E9F04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98675" y="343130"/>
            <a:ext cx="607775" cy="137997"/>
          </a:xfrm>
          <a:prstGeom prst="rect">
            <a:avLst/>
          </a:prstGeom>
        </p:spPr>
      </p:pic>
      <p:sp>
        <p:nvSpPr>
          <p:cNvPr id="21" name="TextBox 20">
            <a:extLst>
              <a:ext uri="{FF2B5EF4-FFF2-40B4-BE49-F238E27FC236}">
                <a16:creationId xmlns:a16="http://schemas.microsoft.com/office/drawing/2014/main" id="{04AC2A54-A532-794B-91D2-03B1BA81D781}"/>
              </a:ext>
            </a:extLst>
          </p:cNvPr>
          <p:cNvSpPr txBox="1"/>
          <p:nvPr/>
        </p:nvSpPr>
        <p:spPr>
          <a:xfrm>
            <a:off x="411685" y="2820266"/>
            <a:ext cx="2560115" cy="1938992"/>
          </a:xfrm>
          <a:prstGeom prst="rect">
            <a:avLst/>
          </a:prstGeom>
          <a:noFill/>
        </p:spPr>
        <p:txBody>
          <a:bodyPr wrap="square" rtlCol="0">
            <a:spAutoFit/>
          </a:bodyPr>
          <a:lstStyle/>
          <a:p>
            <a:pPr marL="256032" marR="0" lvl="0" indent="-256032"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Sort, scan, and load customers orders to fulfill same </a:t>
            </a:r>
            <a:r>
              <a:rPr lang="en-US" sz="1000" kern="0" dirty="0">
                <a:solidFill>
                  <a:schemeClr val="bg1"/>
                </a:solidFill>
                <a:latin typeface="Arial" panose="020B0604020202020204" pitchFamily="34" charset="0"/>
                <a:cs typeface="Arial" panose="020B0604020202020204" pitchFamily="34" charset="0"/>
              </a:rPr>
              <a:t/>
            </a:r>
            <a:br>
              <a:rPr lang="en-US" sz="1000" kern="0" dirty="0">
                <a:solidFill>
                  <a:schemeClr val="bg1"/>
                </a:solidFill>
                <a:latin typeface="Arial" panose="020B0604020202020204" pitchFamily="34" charset="0"/>
                <a:cs typeface="Arial" panose="020B0604020202020204" pitchFamily="34" charset="0"/>
              </a:rPr>
            </a:br>
            <a:r>
              <a:rPr kumimoji="0" lang="en-US" sz="1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day and 2-day shipping delivery time</a:t>
            </a:r>
          </a:p>
          <a:p>
            <a:pPr marL="256032" marR="0" lvl="0" indent="-256032"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Part-time and flexible </a:t>
            </a:r>
            <a:r>
              <a:rPr kumimoji="0" lang="en-US" sz="100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schedules</a:t>
            </a:r>
          </a:p>
          <a:p>
            <a:pPr marL="256032" indent="-256032" defTabSz="914400">
              <a:lnSpc>
                <a:spcPct val="120000"/>
              </a:lnSpc>
              <a:buFont typeface="Arial" panose="020B0604020202020204" pitchFamily="34" charset="0"/>
              <a:buChar char="•"/>
              <a:defRPr/>
            </a:pP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Shifts are four to six hours long, 15-25 hours each week</a:t>
            </a:r>
            <a:r>
              <a:rPr lang="en-US" sz="1000" dirty="0" smtClean="0">
                <a:solidFill>
                  <a:schemeClr val="bg1"/>
                </a:solidFill>
                <a:latin typeface="Arial" panose="020B0604020202020204" pitchFamily="34" charset="0"/>
                <a:ea typeface="Amazon Ember Display Medium" panose="020F0603020204020204" pitchFamily="34" charset="0"/>
                <a:cs typeface="Arial" panose="020B0604020202020204" pitchFamily="34" charset="0"/>
              </a:rPr>
              <a:t>.</a:t>
            </a:r>
            <a:endParaRPr kumimoji="0" lang="en-US" sz="1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256032" marR="0" lvl="0" indent="-256032"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Flex time: shift up or down by one hour </a:t>
            </a:r>
          </a:p>
          <a:p>
            <a:pPr marL="256032" marR="0" lvl="0" indent="-256032"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100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Assigned areas in the building change daily and during your shift</a:t>
            </a:r>
          </a:p>
        </p:txBody>
      </p:sp>
      <p:sp>
        <p:nvSpPr>
          <p:cNvPr id="22" name="TextBox 21">
            <a:extLst>
              <a:ext uri="{FF2B5EF4-FFF2-40B4-BE49-F238E27FC236}">
                <a16:creationId xmlns:a16="http://schemas.microsoft.com/office/drawing/2014/main" id="{36C8A49B-1429-E447-B3EE-A76E98B82FAB}"/>
              </a:ext>
            </a:extLst>
          </p:cNvPr>
          <p:cNvSpPr txBox="1"/>
          <p:nvPr/>
        </p:nvSpPr>
        <p:spPr>
          <a:xfrm>
            <a:off x="485316" y="1188482"/>
            <a:ext cx="1921237" cy="1528624"/>
          </a:xfrm>
          <a:prstGeom prst="rect">
            <a:avLst/>
          </a:prstGeom>
          <a:noFill/>
        </p:spPr>
        <p:txBody>
          <a:bodyPr wrap="square" rtlCol="0">
            <a:spAutoFit/>
          </a:bodyPr>
          <a:lstStyle/>
          <a:p>
            <a:pPr lvl="0" defTabSz="914400">
              <a:lnSpc>
                <a:spcPts val="1440"/>
              </a:lnSpc>
              <a:defRPr/>
            </a:pP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Amazon’s delivery stations are the final stop before </a:t>
            </a:r>
            <a:b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b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an order heads out for delivery to the customer’s door. </a:t>
            </a:r>
            <a:r>
              <a:rPr lang="en-US" sz="1000" dirty="0" smtClean="0">
                <a:solidFill>
                  <a:schemeClr val="bg1"/>
                </a:solidFill>
                <a:latin typeface="Arial" panose="020B0604020202020204" pitchFamily="34" charset="0"/>
                <a:ea typeface="Amazon Ember Display Medium" panose="020F0603020204020204" pitchFamily="34" charset="0"/>
                <a:cs typeface="Arial" panose="020B0604020202020204" pitchFamily="34" charset="0"/>
              </a:rPr>
              <a:t>. </a:t>
            </a: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Part-time, and either overnight or early morning. </a:t>
            </a:r>
            <a:b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b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Shifts are four to six hours long, 15-25 hours each week.</a:t>
            </a:r>
            <a:endParaRPr kumimoji="0" lang="en-US" sz="1000" u="none" strike="noStrike" kern="0" cap="none" spc="0" normalizeH="0" baseline="0" noProof="0" dirty="0">
              <a:ln>
                <a:noFill/>
              </a:ln>
              <a:solidFill>
                <a:schemeClr val="bg1"/>
              </a:solidFill>
              <a:effectLst/>
              <a:uLnTx/>
              <a:uFillTx/>
              <a:latin typeface="Arial" panose="020B0604020202020204" pitchFamily="34" charset="0"/>
              <a:ea typeface="Amazon Ember Display Medium" panose="020F0603020204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C9883AA-9775-0143-9E77-CBAA9821ABE8}"/>
              </a:ext>
            </a:extLst>
          </p:cNvPr>
          <p:cNvSpPr txBox="1"/>
          <p:nvPr/>
        </p:nvSpPr>
        <p:spPr>
          <a:xfrm>
            <a:off x="609600" y="819708"/>
            <a:ext cx="1905000" cy="369332"/>
          </a:xfrm>
          <a:prstGeom prst="rect">
            <a:avLst/>
          </a:prstGeom>
          <a:noFill/>
        </p:spPr>
        <p:txBody>
          <a:bodyPr wrap="square" rtlCol="0">
            <a:spAutoFit/>
          </a:bodyPr>
          <a:lstStyle/>
          <a:p>
            <a:pPr defTabSz="914400"/>
            <a:r>
              <a:rPr lang="en-US" b="1" dirty="0">
                <a:solidFill>
                  <a:srgbClr val="FFC000"/>
                </a:solidFill>
                <a:latin typeface="Amazon Ember Display" panose="020F0603020204020204" pitchFamily="34" charset="0"/>
              </a:rPr>
              <a:t>Delivery Stations</a:t>
            </a:r>
          </a:p>
        </p:txBody>
      </p:sp>
      <p:sp>
        <p:nvSpPr>
          <p:cNvPr id="29" name="TextBox 28">
            <a:extLst>
              <a:ext uri="{FF2B5EF4-FFF2-40B4-BE49-F238E27FC236}">
                <a16:creationId xmlns:a16="http://schemas.microsoft.com/office/drawing/2014/main" id="{D8FEBB8B-A9DB-BE42-815A-2334D7887DD2}"/>
              </a:ext>
            </a:extLst>
          </p:cNvPr>
          <p:cNvSpPr txBox="1"/>
          <p:nvPr/>
        </p:nvSpPr>
        <p:spPr>
          <a:xfrm>
            <a:off x="3732501" y="809485"/>
            <a:ext cx="1371600" cy="369332"/>
          </a:xfrm>
          <a:prstGeom prst="rect">
            <a:avLst/>
          </a:prstGeom>
          <a:noFill/>
        </p:spPr>
        <p:txBody>
          <a:bodyPr wrap="square" rtlCol="0">
            <a:spAutoFit/>
          </a:bodyPr>
          <a:lstStyle/>
          <a:p>
            <a:pPr defTabSz="914400"/>
            <a:r>
              <a:rPr lang="en-US" b="1" dirty="0">
                <a:solidFill>
                  <a:srgbClr val="FFC000"/>
                </a:solidFill>
                <a:latin typeface="Amazon Ember Display" panose="020F0603020204020204" pitchFamily="34" charset="0"/>
              </a:rPr>
              <a:t>Prime Now</a:t>
            </a:r>
          </a:p>
        </p:txBody>
      </p:sp>
      <p:sp>
        <p:nvSpPr>
          <p:cNvPr id="30" name="Rectangle 29"/>
          <p:cNvSpPr/>
          <p:nvPr/>
        </p:nvSpPr>
        <p:spPr>
          <a:xfrm>
            <a:off x="3351500" y="1207134"/>
            <a:ext cx="2363500" cy="1349087"/>
          </a:xfrm>
          <a:prstGeom prst="rect">
            <a:avLst/>
          </a:prstGeom>
        </p:spPr>
        <p:txBody>
          <a:bodyPr wrap="square">
            <a:spAutoFit/>
          </a:bodyPr>
          <a:lstStyle/>
          <a:p>
            <a:pPr lvl="0" defTabSz="914400">
              <a:lnSpc>
                <a:spcPts val="1440"/>
              </a:lnSpc>
              <a:defRPr/>
            </a:pP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Prime Now is Amazon’s super fast (2-hour or less) delivery </a:t>
            </a:r>
            <a:r>
              <a:rPr lang="en-US" sz="1000" dirty="0" smtClean="0">
                <a:solidFill>
                  <a:schemeClr val="bg1"/>
                </a:solidFill>
                <a:latin typeface="Arial" panose="020B0604020202020204" pitchFamily="34" charset="0"/>
                <a:ea typeface="Amazon Ember Display Medium" panose="020F0603020204020204" pitchFamily="34" charset="0"/>
                <a:cs typeface="Arial" panose="020B0604020202020204" pitchFamily="34" charset="0"/>
              </a:rPr>
              <a:t>service. </a:t>
            </a: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Since orders may include fresh </a:t>
            </a:r>
            <a:b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b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and frozen items, it can be a </a:t>
            </a:r>
            <a:r>
              <a:rPr lang="en-US" sz="1000" dirty="0" smtClean="0">
                <a:solidFill>
                  <a:schemeClr val="bg1"/>
                </a:solidFill>
                <a:latin typeface="Arial" panose="020B0604020202020204" pitchFamily="34" charset="0"/>
                <a:ea typeface="Amazon Ember Display Medium" panose="020F0603020204020204" pitchFamily="34" charset="0"/>
                <a:cs typeface="Arial" panose="020B0604020202020204" pitchFamily="34" charset="0"/>
              </a:rPr>
              <a:t>cooler environment</a:t>
            </a: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 </a:t>
            </a:r>
            <a:b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b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Select from flexible 3-4 hour shifts each week</a:t>
            </a:r>
            <a:endParaRPr lang="en-US" sz="1000" kern="0" dirty="0">
              <a:solidFill>
                <a:schemeClr val="bg1"/>
              </a:solidFill>
              <a:latin typeface="Arial" panose="020B0604020202020204" pitchFamily="34" charset="0"/>
              <a:ea typeface="Amazon Ember Display Medium" panose="020F0603020204020204" pitchFamily="34" charset="0"/>
              <a:cs typeface="Arial" panose="020B0604020202020204" pitchFamily="34" charset="0"/>
            </a:endParaRPr>
          </a:p>
        </p:txBody>
      </p:sp>
      <p:sp>
        <p:nvSpPr>
          <p:cNvPr id="31" name="Rectangle 30"/>
          <p:cNvSpPr/>
          <p:nvPr/>
        </p:nvSpPr>
        <p:spPr>
          <a:xfrm>
            <a:off x="3366368" y="2784085"/>
            <a:ext cx="2296914" cy="1922001"/>
          </a:xfrm>
          <a:prstGeom prst="rect">
            <a:avLst/>
          </a:prstGeom>
        </p:spPr>
        <p:txBody>
          <a:bodyPr wrap="square">
            <a:spAutoFit/>
          </a:bodyPr>
          <a:lstStyle/>
          <a:p>
            <a:pPr marL="257175" indent="-257175" defTabSz="914400">
              <a:lnSpc>
                <a:spcPct val="12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Just like being a personal shopper for our customer</a:t>
            </a:r>
          </a:p>
          <a:p>
            <a:pPr marL="257175" indent="-257175" defTabSz="914400">
              <a:lnSpc>
                <a:spcPct val="12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Smaller than your typical warehouse </a:t>
            </a:r>
          </a:p>
          <a:p>
            <a:pPr marL="257175" indent="-257175" defTabSz="914400">
              <a:lnSpc>
                <a:spcPct val="12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Flexible schedule - pick your own schedule weekly</a:t>
            </a:r>
          </a:p>
          <a:p>
            <a:pPr marL="257175" indent="-257175" defTabSz="914400">
              <a:lnSpc>
                <a:spcPct val="120000"/>
              </a:lnSpc>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2 or 4-hour shifts depending on the location </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of a grocery store or retail location</a:t>
            </a:r>
          </a:p>
        </p:txBody>
      </p:sp>
      <p:sp>
        <p:nvSpPr>
          <p:cNvPr id="35" name="TextBox 34">
            <a:extLst>
              <a:ext uri="{FF2B5EF4-FFF2-40B4-BE49-F238E27FC236}">
                <a16:creationId xmlns:a16="http://schemas.microsoft.com/office/drawing/2014/main" id="{7E3CB0B7-8039-A549-B2A0-1642E80BC5A8}"/>
              </a:ext>
            </a:extLst>
          </p:cNvPr>
          <p:cNvSpPr txBox="1"/>
          <p:nvPr/>
        </p:nvSpPr>
        <p:spPr>
          <a:xfrm>
            <a:off x="6593379" y="769722"/>
            <a:ext cx="2286000" cy="369332"/>
          </a:xfrm>
          <a:prstGeom prst="rect">
            <a:avLst/>
          </a:prstGeom>
          <a:noFill/>
        </p:spPr>
        <p:txBody>
          <a:bodyPr wrap="square" rtlCol="0">
            <a:spAutoFit/>
          </a:bodyPr>
          <a:lstStyle/>
          <a:p>
            <a:pPr defTabSz="914400"/>
            <a:r>
              <a:rPr lang="en-US" b="1" dirty="0">
                <a:solidFill>
                  <a:srgbClr val="FFC000"/>
                </a:solidFill>
                <a:latin typeface="Amazon Ember Display" panose="020F0603020204020204" pitchFamily="34" charset="0"/>
              </a:rPr>
              <a:t>Whole Foods Market</a:t>
            </a:r>
          </a:p>
        </p:txBody>
      </p:sp>
      <p:sp>
        <p:nvSpPr>
          <p:cNvPr id="36" name="Rectangle 35"/>
          <p:cNvSpPr/>
          <p:nvPr/>
        </p:nvSpPr>
        <p:spPr>
          <a:xfrm>
            <a:off x="6517179" y="1215550"/>
            <a:ext cx="2133600" cy="1528624"/>
          </a:xfrm>
          <a:prstGeom prst="rect">
            <a:avLst/>
          </a:prstGeom>
        </p:spPr>
        <p:txBody>
          <a:bodyPr wrap="square">
            <a:spAutoFit/>
          </a:bodyPr>
          <a:lstStyle/>
          <a:p>
            <a:pPr>
              <a:lnSpc>
                <a:spcPts val="1440"/>
              </a:lnSpc>
            </a:pPr>
            <a:r>
              <a:rPr lang="en-US" sz="1000" dirty="0">
                <a:solidFill>
                  <a:schemeClr val="bg1"/>
                </a:solidFill>
                <a:latin typeface="Arial" panose="020B0604020202020204" pitchFamily="34" charset="0"/>
                <a:ea typeface="Amazon Ember Display Medium" panose="020F0603020204020204" pitchFamily="34" charset="0"/>
                <a:cs typeface="Arial" panose="020B0604020202020204" pitchFamily="34" charset="0"/>
              </a:rPr>
              <a:t>Shoppers locate and carefully choose items in the comfort of Whole Foods and then package them for fast delivery of one or two hours. Select flexible hours each week—mostly mornings, evenings, and weekends—while earning industry-leading wages</a:t>
            </a:r>
            <a:r>
              <a:rPr lang="en-US" sz="1000" dirty="0">
                <a:solidFill>
                  <a:schemeClr val="bg1"/>
                </a:solidFill>
                <a:latin typeface="Amazon Ember Display Medium" panose="020F0603020204020204" pitchFamily="34" charset="0"/>
                <a:ea typeface="Amazon Ember Display Medium" panose="020F0603020204020204" pitchFamily="34" charset="0"/>
                <a:cs typeface="Amazon Ember Display Medium" panose="020F0603020204020204" pitchFamily="34" charset="0"/>
              </a:rPr>
              <a:t>.</a:t>
            </a:r>
          </a:p>
        </p:txBody>
      </p:sp>
      <p:sp>
        <p:nvSpPr>
          <p:cNvPr id="37" name="Rectangle 36"/>
          <p:cNvSpPr/>
          <p:nvPr/>
        </p:nvSpPr>
        <p:spPr>
          <a:xfrm>
            <a:off x="6402879" y="2887271"/>
            <a:ext cx="2362199" cy="1871987"/>
          </a:xfrm>
          <a:prstGeom prst="rect">
            <a:avLst/>
          </a:prstGeom>
        </p:spPr>
        <p:txBody>
          <a:bodyPr wrap="square">
            <a:spAutoFit/>
          </a:bodyPr>
          <a:lstStyle/>
          <a:p>
            <a:pPr marL="256032" lvl="0" indent="-256032" defTabSz="914400">
              <a:lnSpc>
                <a:spcPts val="1440"/>
              </a:lnSpc>
              <a:buFont typeface="Arial" panose="020B0604020202020204" pitchFamily="34" charset="0"/>
              <a:buChar char="•"/>
              <a:defRPr/>
            </a:pPr>
            <a: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t>Using an Amazon-provided device, Prime Now shoppers select items, message customers if replacement items are needed, </a:t>
            </a:r>
            <a:b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br>
            <a: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t>and pack the groceries for delivery</a:t>
            </a:r>
          </a:p>
          <a:p>
            <a:pPr marL="256032" lvl="0" indent="-256032" defTabSz="914400">
              <a:lnSpc>
                <a:spcPts val="1440"/>
              </a:lnSpc>
              <a:buFont typeface="Arial" panose="020B0604020202020204" pitchFamily="34" charset="0"/>
              <a:buChar char="•"/>
              <a:defRPr/>
            </a:pPr>
            <a: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t>Shoppers only work in the store and do not deliver groceries</a:t>
            </a:r>
          </a:p>
          <a:p>
            <a:pPr marL="256032" lvl="0" indent="-256032" defTabSz="914400">
              <a:lnSpc>
                <a:spcPts val="1440"/>
              </a:lnSpc>
              <a:buFont typeface="Arial" panose="020B0604020202020204" pitchFamily="34" charset="0"/>
              <a:buChar char="•"/>
              <a:defRPr/>
            </a:pPr>
            <a:r>
              <a:rPr lang="en-US" sz="1000" dirty="0">
                <a:solidFill>
                  <a:schemeClr val="bg1"/>
                </a:solidFill>
                <a:latin typeface="Arial" panose="020B0604020202020204" pitchFamily="34" charset="0"/>
                <a:ea typeface="Amazon Ember Display" panose="020F0603020204020204" pitchFamily="34" charset="0"/>
                <a:cs typeface="Arial" panose="020B0604020202020204" pitchFamily="34" charset="0"/>
              </a:rPr>
              <a:t>Work up to 20 hours a week or as little as four hours per month</a:t>
            </a:r>
            <a:endParaRPr kumimoji="0" lang="en-US" sz="1000" u="none" strike="noStrike" kern="0" cap="none" spc="0" normalizeH="0" baseline="0" noProof="0" dirty="0">
              <a:ln>
                <a:noFill/>
              </a:ln>
              <a:solidFill>
                <a:schemeClr val="bg1"/>
              </a:solidFill>
              <a:effectLst/>
              <a:uLnTx/>
              <a:uFillTx/>
              <a:latin typeface="Arial" panose="020B0604020202020204" pitchFamily="34" charset="0"/>
              <a:ea typeface="Amazon Ember Display" panose="020F0603020204020204" pitchFamily="34" charset="0"/>
              <a:cs typeface="Arial" panose="020B0604020202020204" pitchFamily="34" charset="0"/>
            </a:endParaRPr>
          </a:p>
        </p:txBody>
      </p:sp>
    </p:spTree>
    <p:extLst>
      <p:ext uri="{BB962C8B-B14F-4D97-AF65-F5344CB8AC3E}">
        <p14:creationId xmlns:p14="http://schemas.microsoft.com/office/powerpoint/2010/main" val="260676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3487822"/>
            <a:ext cx="7924800" cy="15552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304800" y="1853139"/>
            <a:ext cx="7924800" cy="14493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304800" y="407799"/>
            <a:ext cx="7924800" cy="13617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591664DB-18AD-2F40-8062-53B2260CE49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10376" y="210888"/>
            <a:ext cx="607775" cy="137997"/>
          </a:xfrm>
          <a:prstGeom prst="rect">
            <a:avLst/>
          </a:prstGeom>
        </p:spPr>
      </p:pic>
      <p:grpSp>
        <p:nvGrpSpPr>
          <p:cNvPr id="4" name="Group 3"/>
          <p:cNvGrpSpPr/>
          <p:nvPr/>
        </p:nvGrpSpPr>
        <p:grpSpPr>
          <a:xfrm>
            <a:off x="421011" y="407798"/>
            <a:ext cx="6897766" cy="1308697"/>
            <a:chOff x="304800" y="533851"/>
            <a:chExt cx="6897766" cy="1308697"/>
          </a:xfrm>
        </p:grpSpPr>
        <p:sp>
          <p:nvSpPr>
            <p:cNvPr id="6" name="TextBox 5">
              <a:extLst>
                <a:ext uri="{FF2B5EF4-FFF2-40B4-BE49-F238E27FC236}">
                  <a16:creationId xmlns:a16="http://schemas.microsoft.com/office/drawing/2014/main" id="{1A132818-FEAA-4C44-85F4-C9F0AAFE6576}"/>
                </a:ext>
              </a:extLst>
            </p:cNvPr>
            <p:cNvSpPr txBox="1"/>
            <p:nvPr/>
          </p:nvSpPr>
          <p:spPr>
            <a:xfrm>
              <a:off x="304800" y="955612"/>
              <a:ext cx="1752600" cy="646331"/>
            </a:xfrm>
            <a:prstGeom prst="rect">
              <a:avLst/>
            </a:prstGeom>
            <a:noFill/>
          </p:spPr>
          <p:txBody>
            <a:bodyPr wrap="square" rtlCol="0">
              <a:spAutoFit/>
            </a:bodyPr>
            <a:lstStyle/>
            <a:p>
              <a:r>
                <a:rPr lang="en-US" b="1" dirty="0">
                  <a:solidFill>
                    <a:srgbClr val="232F3E"/>
                  </a:solidFill>
                  <a:latin typeface="Arial" panose="020B0604020202020204" pitchFamily="34" charset="0"/>
                  <a:ea typeface="Amazon Ember Display" panose="020F0603020204020204" pitchFamily="34" charset="0"/>
                  <a:cs typeface="Arial" panose="020B0604020202020204" pitchFamily="34" charset="0"/>
                </a:rPr>
                <a:t>Hiring process</a:t>
              </a:r>
            </a:p>
          </p:txBody>
        </p:sp>
        <p:sp>
          <p:nvSpPr>
            <p:cNvPr id="18" name="TextBox 17">
              <a:extLst>
                <a:ext uri="{FF2B5EF4-FFF2-40B4-BE49-F238E27FC236}">
                  <a16:creationId xmlns:a16="http://schemas.microsoft.com/office/drawing/2014/main" id="{C7D1AA11-3213-8848-9AD4-1B7B68692246}"/>
                </a:ext>
              </a:extLst>
            </p:cNvPr>
            <p:cNvSpPr txBox="1"/>
            <p:nvPr/>
          </p:nvSpPr>
          <p:spPr>
            <a:xfrm>
              <a:off x="3150942" y="678613"/>
              <a:ext cx="1435526" cy="553998"/>
            </a:xfrm>
            <a:prstGeom prst="rect">
              <a:avLst/>
            </a:prstGeom>
            <a:noFill/>
          </p:spPr>
          <p:txBody>
            <a:bodyPr wrap="square" rtlCol="0">
              <a:spAutoFit/>
            </a:bodyPr>
            <a:lstStyle/>
            <a:p>
              <a:r>
                <a:rPr lang="en-US" sz="1000" dirty="0">
                  <a:latin typeface="Arial" panose="020B0604020202020204" pitchFamily="34" charset="0"/>
                  <a:ea typeface="Amazon Ember Display" panose="020F0603020204020204" pitchFamily="34" charset="0"/>
                  <a:cs typeface="Arial" panose="020B0604020202020204" pitchFamily="34" charset="0"/>
                </a:rPr>
                <a:t>JOB APPLICATION AND PREVIEW</a:t>
              </a:r>
            </a:p>
            <a:p>
              <a:endParaRPr lang="en-US" sz="1000" b="1" dirty="0">
                <a:latin typeface="Arial" panose="020B0604020202020204" pitchFamily="34" charset="0"/>
                <a:ea typeface="Amazon Ember Display" panose="020F0603020204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A3B1D15-2434-994A-BB87-17A2AC69E7A8}"/>
                </a:ext>
              </a:extLst>
            </p:cNvPr>
            <p:cNvSpPr txBox="1"/>
            <p:nvPr/>
          </p:nvSpPr>
          <p:spPr>
            <a:xfrm>
              <a:off x="5723125" y="638435"/>
              <a:ext cx="1479441" cy="400110"/>
            </a:xfrm>
            <a:prstGeom prst="rect">
              <a:avLst/>
            </a:prstGeom>
            <a:noFill/>
          </p:spPr>
          <p:txBody>
            <a:bodyPr wrap="square" rtlCol="0">
              <a:spAutoFit/>
            </a:bodyPr>
            <a:lstStyle/>
            <a:p>
              <a:r>
                <a:rPr lang="en-US" sz="1000" b="1" dirty="0">
                  <a:latin typeface="Arial" panose="020B0604020202020204" pitchFamily="34" charset="0"/>
                  <a:ea typeface="Amazon Ember Display" panose="020F0603020204020204" pitchFamily="34" charset="0"/>
                  <a:cs typeface="Arial" panose="020B0604020202020204" pitchFamily="34" charset="0"/>
                </a:rPr>
                <a:t>ATTEND NEW HIRE </a:t>
              </a:r>
              <a:r>
                <a:rPr lang="en-US" sz="1000" dirty="0">
                  <a:latin typeface="Arial" panose="020B0604020202020204" pitchFamily="34" charset="0"/>
                  <a:ea typeface="Amazon Ember Display" panose="020F0603020204020204" pitchFamily="34" charset="0"/>
                  <a:cs typeface="Arial" panose="020B0604020202020204" pitchFamily="34" charset="0"/>
                </a:rPr>
                <a:t>APPOINTMENT</a:t>
              </a:r>
            </a:p>
          </p:txBody>
        </p:sp>
        <p:sp>
          <p:nvSpPr>
            <p:cNvPr id="20" name="TextBox 19">
              <a:extLst>
                <a:ext uri="{FF2B5EF4-FFF2-40B4-BE49-F238E27FC236}">
                  <a16:creationId xmlns:a16="http://schemas.microsoft.com/office/drawing/2014/main" id="{70CF49AE-0FC9-8A4D-AC0F-D2307875DC0A}"/>
                </a:ext>
              </a:extLst>
            </p:cNvPr>
            <p:cNvSpPr txBox="1"/>
            <p:nvPr/>
          </p:nvSpPr>
          <p:spPr>
            <a:xfrm>
              <a:off x="3201846" y="1288549"/>
              <a:ext cx="1855434" cy="400110"/>
            </a:xfrm>
            <a:prstGeom prst="rect">
              <a:avLst/>
            </a:prstGeom>
            <a:noFill/>
          </p:spPr>
          <p:txBody>
            <a:bodyPr wrap="square" rtlCol="0">
              <a:spAutoFit/>
            </a:bodyPr>
            <a:lstStyle/>
            <a:p>
              <a:r>
                <a:rPr lang="en-US" sz="1000" b="1" dirty="0">
                  <a:latin typeface="Arial" panose="020B0604020202020204" pitchFamily="34" charset="0"/>
                  <a:ea typeface="Amazon Ember Display" panose="020F0603020204020204" pitchFamily="34" charset="0"/>
                  <a:cs typeface="Arial" panose="020B0604020202020204" pitchFamily="34" charset="0"/>
                </a:rPr>
                <a:t>COMPLETE ONLINE NEW HIRE ORIENTATION</a:t>
              </a:r>
            </a:p>
          </p:txBody>
        </p:sp>
        <p:sp>
          <p:nvSpPr>
            <p:cNvPr id="23" name="TextBox 22">
              <a:extLst>
                <a:ext uri="{FF2B5EF4-FFF2-40B4-BE49-F238E27FC236}">
                  <a16:creationId xmlns:a16="http://schemas.microsoft.com/office/drawing/2014/main" id="{695FA8A2-60D6-CB49-87CD-3271AD65ABAF}"/>
                </a:ext>
              </a:extLst>
            </p:cNvPr>
            <p:cNvSpPr txBox="1"/>
            <p:nvPr/>
          </p:nvSpPr>
          <p:spPr>
            <a:xfrm>
              <a:off x="5723125" y="1311470"/>
              <a:ext cx="1435526" cy="246221"/>
            </a:xfrm>
            <a:prstGeom prst="rect">
              <a:avLst/>
            </a:prstGeom>
            <a:noFill/>
          </p:spPr>
          <p:txBody>
            <a:bodyPr wrap="square" rtlCol="0">
              <a:spAutoFit/>
            </a:bodyPr>
            <a:lstStyle/>
            <a:p>
              <a:r>
                <a:rPr lang="en-US" sz="1000" b="1" dirty="0">
                  <a:latin typeface="Arial" panose="020B0604020202020204" pitchFamily="34" charset="0"/>
                  <a:ea typeface="Amazon Ember Display" panose="020F0603020204020204" pitchFamily="34" charset="0"/>
                  <a:cs typeface="Arial" panose="020B0604020202020204" pitchFamily="34" charset="0"/>
                </a:rPr>
                <a:t>YOUR FIRST DAY!</a:t>
              </a:r>
            </a:p>
          </p:txBody>
        </p:sp>
        <p:sp>
          <p:nvSpPr>
            <p:cNvPr id="2" name="TextBox 1">
              <a:extLst>
                <a:ext uri="{FF2B5EF4-FFF2-40B4-BE49-F238E27FC236}">
                  <a16:creationId xmlns:a16="http://schemas.microsoft.com/office/drawing/2014/main" id="{6C9F856E-AFD5-E84F-80C0-86E22BC4E0A3}"/>
                </a:ext>
              </a:extLst>
            </p:cNvPr>
            <p:cNvSpPr txBox="1"/>
            <p:nvPr/>
          </p:nvSpPr>
          <p:spPr>
            <a:xfrm>
              <a:off x="2736486" y="533851"/>
              <a:ext cx="685800" cy="646331"/>
            </a:xfrm>
            <a:prstGeom prst="rect">
              <a:avLst/>
            </a:prstGeom>
            <a:noFill/>
          </p:spPr>
          <p:txBody>
            <a:bodyPr wrap="square" rtlCol="0">
              <a:spAutoFit/>
            </a:bodyPr>
            <a:lstStyle/>
            <a:p>
              <a:r>
                <a:rPr lang="en-US" sz="3600" dirty="0">
                  <a:latin typeface="Arial" panose="020B0604020202020204" pitchFamily="34" charset="0"/>
                  <a:ea typeface="Amazon Ember Thin" panose="020B0303020204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4C9F25E8-AB3C-BA4E-A436-9F9CD3C6BA09}"/>
                </a:ext>
              </a:extLst>
            </p:cNvPr>
            <p:cNvSpPr txBox="1"/>
            <p:nvPr/>
          </p:nvSpPr>
          <p:spPr>
            <a:xfrm>
              <a:off x="5057280" y="535920"/>
              <a:ext cx="685800" cy="646331"/>
            </a:xfrm>
            <a:prstGeom prst="rect">
              <a:avLst/>
            </a:prstGeom>
            <a:noFill/>
          </p:spPr>
          <p:txBody>
            <a:bodyPr wrap="square" rtlCol="0">
              <a:spAutoFit/>
            </a:bodyPr>
            <a:lstStyle/>
            <a:p>
              <a:r>
                <a:rPr lang="en-US" sz="3600" dirty="0">
                  <a:latin typeface="Arial" panose="020B0604020202020204" pitchFamily="34" charset="0"/>
                  <a:ea typeface="Amazon Ember Thin" panose="020B0303020204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3F362170-9721-2940-881B-3501EA0AB6A0}"/>
                </a:ext>
              </a:extLst>
            </p:cNvPr>
            <p:cNvSpPr txBox="1"/>
            <p:nvPr/>
          </p:nvSpPr>
          <p:spPr>
            <a:xfrm>
              <a:off x="2808042" y="1196217"/>
              <a:ext cx="685800" cy="646331"/>
            </a:xfrm>
            <a:prstGeom prst="rect">
              <a:avLst/>
            </a:prstGeom>
            <a:noFill/>
          </p:spPr>
          <p:txBody>
            <a:bodyPr wrap="square" rtlCol="0">
              <a:spAutoFit/>
            </a:bodyPr>
            <a:lstStyle/>
            <a:p>
              <a:r>
                <a:rPr lang="en-US" sz="3600" dirty="0">
                  <a:latin typeface="Arial" panose="020B0604020202020204" pitchFamily="34" charset="0"/>
                  <a:ea typeface="Amazon Ember Thin" panose="020B0303020204020204" pitchFamily="34" charset="0"/>
                  <a:cs typeface="Arial" panose="020B0604020202020204" pitchFamily="34" charset="0"/>
                </a:rPr>
                <a:t>3</a:t>
              </a:r>
            </a:p>
          </p:txBody>
        </p:sp>
        <p:sp>
          <p:nvSpPr>
            <p:cNvPr id="26" name="TextBox 25">
              <a:extLst>
                <a:ext uri="{FF2B5EF4-FFF2-40B4-BE49-F238E27FC236}">
                  <a16:creationId xmlns:a16="http://schemas.microsoft.com/office/drawing/2014/main" id="{6C9CFD91-4DF0-C64A-821F-9B3B81902564}"/>
                </a:ext>
              </a:extLst>
            </p:cNvPr>
            <p:cNvSpPr txBox="1"/>
            <p:nvPr/>
          </p:nvSpPr>
          <p:spPr>
            <a:xfrm>
              <a:off x="5057769" y="1196216"/>
              <a:ext cx="685800" cy="646331"/>
            </a:xfrm>
            <a:prstGeom prst="rect">
              <a:avLst/>
            </a:prstGeom>
            <a:noFill/>
          </p:spPr>
          <p:txBody>
            <a:bodyPr wrap="square" rtlCol="0">
              <a:spAutoFit/>
            </a:bodyPr>
            <a:lstStyle/>
            <a:p>
              <a:r>
                <a:rPr lang="en-US" sz="3600" dirty="0">
                  <a:latin typeface="Arial" panose="020B0604020202020204" pitchFamily="34" charset="0"/>
                  <a:ea typeface="Amazon Ember Thin" panose="020B0303020204020204" pitchFamily="34" charset="0"/>
                  <a:cs typeface="Arial" panose="020B0604020202020204" pitchFamily="34" charset="0"/>
                </a:rPr>
                <a:t>4</a:t>
              </a:r>
            </a:p>
          </p:txBody>
        </p:sp>
      </p:grpSp>
      <p:sp>
        <p:nvSpPr>
          <p:cNvPr id="29" name="TextBox 28">
            <a:extLst>
              <a:ext uri="{FF2B5EF4-FFF2-40B4-BE49-F238E27FC236}">
                <a16:creationId xmlns:a16="http://schemas.microsoft.com/office/drawing/2014/main" id="{AFB5AAB2-B480-F84E-8CA5-F3DF3A8A2633}"/>
              </a:ext>
            </a:extLst>
          </p:cNvPr>
          <p:cNvSpPr txBox="1"/>
          <p:nvPr/>
        </p:nvSpPr>
        <p:spPr>
          <a:xfrm>
            <a:off x="398675" y="2126159"/>
            <a:ext cx="1828800" cy="646331"/>
          </a:xfrm>
          <a:prstGeom prst="rect">
            <a:avLst/>
          </a:prstGeom>
          <a:noFill/>
        </p:spPr>
        <p:txBody>
          <a:bodyPr wrap="square" rtlCol="0">
            <a:spAutoFit/>
          </a:bodyPr>
          <a:lstStyle/>
          <a:p>
            <a:pPr defTabSz="914400"/>
            <a:r>
              <a:rPr lang="en-US" b="1" dirty="0">
                <a:latin typeface="Arial" panose="020B0604020202020204" pitchFamily="34" charset="0"/>
                <a:cs typeface="Arial" panose="020B0604020202020204" pitchFamily="34" charset="0"/>
              </a:rPr>
              <a:t>Typical Shift</a:t>
            </a:r>
          </a:p>
          <a:p>
            <a:pPr defTabSz="914400"/>
            <a:r>
              <a:rPr lang="en-US" b="1" dirty="0">
                <a:latin typeface="Arial" panose="020B0604020202020204" pitchFamily="34" charset="0"/>
                <a:cs typeface="Arial" panose="020B0604020202020204" pitchFamily="34" charset="0"/>
              </a:rPr>
              <a:t>Schedules</a:t>
            </a:r>
          </a:p>
        </p:txBody>
      </p:sp>
      <p:sp>
        <p:nvSpPr>
          <p:cNvPr id="30" name="TextBox 29">
            <a:extLst>
              <a:ext uri="{FF2B5EF4-FFF2-40B4-BE49-F238E27FC236}">
                <a16:creationId xmlns:a16="http://schemas.microsoft.com/office/drawing/2014/main" id="{E1331DCC-CA81-F047-8643-D43B5E6434FC}"/>
              </a:ext>
            </a:extLst>
          </p:cNvPr>
          <p:cNvSpPr txBox="1"/>
          <p:nvPr/>
        </p:nvSpPr>
        <p:spPr>
          <a:xfrm>
            <a:off x="2204087" y="2145576"/>
            <a:ext cx="2999880" cy="1054135"/>
          </a:xfrm>
          <a:prstGeom prst="rect">
            <a:avLst/>
          </a:prstGeom>
          <a:noFill/>
        </p:spPr>
        <p:txBody>
          <a:bodyPr wrap="square" rtlCol="0">
            <a:spAutoFit/>
          </a:bodyPr>
          <a:lstStyle/>
          <a:p>
            <a:pPr algn="just">
              <a:lnSpc>
                <a:spcPts val="1520"/>
              </a:lnSpc>
            </a:pPr>
            <a:r>
              <a:rPr lang="en-US" sz="1050" dirty="0">
                <a:latin typeface="Arial" panose="020B0604020202020204" pitchFamily="34" charset="0"/>
                <a:ea typeface="Amazon Ember Display Medium" panose="020F0603020204020204" pitchFamily="34" charset="0"/>
                <a:cs typeface="Arial" panose="020B0604020202020204" pitchFamily="34" charset="0"/>
              </a:rPr>
              <a:t>We offer both full-time and part-time opportunities that include morning, midday, late night and overnight shifts, and most of our buildings are open 365 days a year.</a:t>
            </a:r>
          </a:p>
          <a:p>
            <a:pPr>
              <a:lnSpc>
                <a:spcPts val="1520"/>
              </a:lnSpc>
            </a:pPr>
            <a:endParaRPr lang="en-US" sz="1100" dirty="0">
              <a:latin typeface="Arial" panose="020B0604020202020204" pitchFamily="34" charset="0"/>
              <a:ea typeface="Amazon Ember Display Medium" panose="020F0603020204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1694368-CAD8-3144-B3D3-7F2F36FA414F}"/>
              </a:ext>
            </a:extLst>
          </p:cNvPr>
          <p:cNvSpPr txBox="1"/>
          <p:nvPr/>
        </p:nvSpPr>
        <p:spPr>
          <a:xfrm>
            <a:off x="5352150" y="1842462"/>
            <a:ext cx="2559205" cy="400110"/>
          </a:xfrm>
          <a:prstGeom prst="rect">
            <a:avLst/>
          </a:prstGeom>
          <a:noFill/>
        </p:spPr>
        <p:txBody>
          <a:bodyPr wrap="square" rtlCol="0">
            <a:spAutoFit/>
          </a:bodyPr>
          <a:lstStyle/>
          <a:p>
            <a:r>
              <a:rPr lang="en-US" sz="1000" b="1"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PART-TIME </a:t>
            </a:r>
            <a:r>
              <a:rPr lang="en-US" sz="1000" b="1" dirty="0" smtClean="0">
                <a:solidFill>
                  <a:schemeClr val="accent6"/>
                </a:solidFill>
                <a:latin typeface="Arial" panose="020B0604020202020204" pitchFamily="34" charset="0"/>
                <a:ea typeface="Amazon Ember Display" panose="020F0603020204020204" pitchFamily="34" charset="0"/>
                <a:cs typeface="Arial" panose="020B0604020202020204" pitchFamily="34" charset="0"/>
              </a:rPr>
              <a:t>SHIFTS</a:t>
            </a:r>
            <a:endParaRPr lang="en-US" sz="1000" b="1" dirty="0">
              <a:latin typeface="Arial" panose="020B0604020202020204" pitchFamily="34" charset="0"/>
              <a:ea typeface="Amazon Ember Display" panose="020F0603020204020204" pitchFamily="34" charset="0"/>
              <a:cs typeface="Arial" panose="020B0604020202020204" pitchFamily="34" charset="0"/>
            </a:endParaRP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3-4 days/week and 4-5 hours/day</a:t>
            </a:r>
          </a:p>
        </p:txBody>
      </p:sp>
      <p:sp>
        <p:nvSpPr>
          <p:cNvPr id="32" name="TextBox 31">
            <a:extLst>
              <a:ext uri="{FF2B5EF4-FFF2-40B4-BE49-F238E27FC236}">
                <a16:creationId xmlns:a16="http://schemas.microsoft.com/office/drawing/2014/main" id="{ACA10024-E302-8443-A498-BF988139034B}"/>
              </a:ext>
            </a:extLst>
          </p:cNvPr>
          <p:cNvSpPr txBox="1"/>
          <p:nvPr/>
        </p:nvSpPr>
        <p:spPr>
          <a:xfrm>
            <a:off x="5287537" y="2307111"/>
            <a:ext cx="3886200" cy="969496"/>
          </a:xfrm>
          <a:prstGeom prst="rect">
            <a:avLst/>
          </a:prstGeom>
          <a:noFill/>
        </p:spPr>
        <p:txBody>
          <a:bodyPr wrap="square" rtlCol="0">
            <a:spAutoFit/>
          </a:bodyPr>
          <a:lstStyle/>
          <a:p>
            <a:r>
              <a:rPr lang="en-US" sz="1000" b="1"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FULL-TIME</a:t>
            </a:r>
            <a:r>
              <a:rPr lang="en-US" sz="1050" b="1"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 SHIFTS</a:t>
            </a:r>
          </a:p>
          <a:p>
            <a:pPr marL="171450" indent="-171450">
              <a:lnSpc>
                <a:spcPct val="150000"/>
              </a:lnSpc>
              <a:buFont typeface="Arial" panose="020B0604020202020204" pitchFamily="34" charset="0"/>
              <a:buChar char="•"/>
            </a:pPr>
            <a:r>
              <a:rPr lang="en-US" sz="1000" dirty="0" smtClean="0">
                <a:latin typeface="Arial" panose="020B0604020202020204" pitchFamily="34" charset="0"/>
                <a:ea typeface="Amazon Ember Display" panose="020F0603020204020204" pitchFamily="34" charset="0"/>
                <a:cs typeface="Arial" panose="020B0604020202020204" pitchFamily="34" charset="0"/>
              </a:rPr>
              <a:t>4-5 </a:t>
            </a:r>
            <a:r>
              <a:rPr lang="en-US" sz="1000" dirty="0">
                <a:latin typeface="Arial" panose="020B0604020202020204" pitchFamily="34" charset="0"/>
                <a:ea typeface="Amazon Ember Display" panose="020F0603020204020204" pitchFamily="34" charset="0"/>
                <a:cs typeface="Arial" panose="020B0604020202020204" pitchFamily="34" charset="0"/>
              </a:rPr>
              <a:t>days/week and 8-12 hours/day </a:t>
            </a:r>
          </a:p>
          <a:p>
            <a:pPr marL="171450" indent="-171450">
              <a:lnSpc>
                <a:spcPct val="150000"/>
              </a:lnSpc>
              <a:buFont typeface="Arial" panose="020B0604020202020204" pitchFamily="34" charset="0"/>
              <a:buChar char="•"/>
            </a:pPr>
            <a:r>
              <a:rPr lang="en-US" sz="1000" dirty="0">
                <a:latin typeface="Arial" panose="020B0604020202020204" pitchFamily="34" charset="0"/>
                <a:ea typeface="Amazon Ember Display" panose="020F0603020204020204" pitchFamily="34" charset="0"/>
                <a:cs typeface="Arial" panose="020B0604020202020204" pitchFamily="34" charset="0"/>
              </a:rPr>
              <a:t>Full-time shifts usually include 1 weekend day</a:t>
            </a:r>
            <a:br>
              <a:rPr lang="en-US" sz="1000" dirty="0">
                <a:latin typeface="Arial" panose="020B0604020202020204" pitchFamily="34" charset="0"/>
                <a:ea typeface="Amazon Ember Display" panose="020F0603020204020204" pitchFamily="34" charset="0"/>
                <a:cs typeface="Arial" panose="020B0604020202020204" pitchFamily="34" charset="0"/>
              </a:rPr>
            </a:br>
            <a:r>
              <a:rPr lang="en-US" sz="1000" dirty="0">
                <a:latin typeface="Arial" panose="020B0604020202020204" pitchFamily="34" charset="0"/>
                <a:ea typeface="Amazon Ember Display" panose="020F0603020204020204" pitchFamily="34" charset="0"/>
                <a:cs typeface="Arial" panose="020B0604020202020204" pitchFamily="34" charset="0"/>
              </a:rPr>
              <a:t>Ex:   Sun – Wed,  Wed – Sat</a:t>
            </a:r>
          </a:p>
        </p:txBody>
      </p:sp>
      <p:sp>
        <p:nvSpPr>
          <p:cNvPr id="33" name="Content Placeholder 2">
            <a:extLst>
              <a:ext uri="{FF2B5EF4-FFF2-40B4-BE49-F238E27FC236}">
                <a16:creationId xmlns:a16="http://schemas.microsoft.com/office/drawing/2014/main" id="{82E33D28-F7E8-C542-9D35-38E60209C2BE}"/>
              </a:ext>
            </a:extLst>
          </p:cNvPr>
          <p:cNvSpPr txBox="1">
            <a:spLocks/>
          </p:cNvSpPr>
          <p:nvPr/>
        </p:nvSpPr>
        <p:spPr>
          <a:xfrm>
            <a:off x="5378387" y="3523037"/>
            <a:ext cx="4810727" cy="234751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000" b="1"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How do I select my schedule?</a:t>
            </a:r>
          </a:p>
          <a:p>
            <a:r>
              <a:rPr lang="en-US" sz="1000" dirty="0" smtClean="0">
                <a:latin typeface="Arial" panose="020B0604020202020204" pitchFamily="34" charset="0"/>
                <a:ea typeface="Amazon Ember Display" panose="020F0603020204020204" pitchFamily="34" charset="0"/>
                <a:cs typeface="Arial" panose="020B0604020202020204" pitchFamily="34" charset="0"/>
              </a:rPr>
              <a:t>Pick </a:t>
            </a:r>
            <a:r>
              <a:rPr lang="en-US" sz="1000" dirty="0">
                <a:latin typeface="Arial" panose="020B0604020202020204" pitchFamily="34" charset="0"/>
                <a:ea typeface="Amazon Ember Display" panose="020F0603020204020204" pitchFamily="34" charset="0"/>
                <a:cs typeface="Arial" panose="020B0604020202020204" pitchFamily="34" charset="0"/>
              </a:rPr>
              <a:t>your schedule for the week</a:t>
            </a:r>
          </a:p>
          <a:p>
            <a:r>
              <a:rPr lang="en-US" sz="1000" dirty="0">
                <a:latin typeface="Arial" panose="020B0604020202020204" pitchFamily="34" charset="0"/>
                <a:ea typeface="Amazon Ember Display" panose="020F0603020204020204" pitchFamily="34" charset="0"/>
                <a:cs typeface="Arial" panose="020B0604020202020204" pitchFamily="34" charset="0"/>
              </a:rPr>
              <a:t>Use the Amazon Moment App</a:t>
            </a:r>
          </a:p>
          <a:p>
            <a:r>
              <a:rPr lang="en-US" sz="1000" dirty="0">
                <a:latin typeface="Arial" panose="020B0604020202020204" pitchFamily="34" charset="0"/>
                <a:ea typeface="Amazon Ember Display" panose="020F0603020204020204" pitchFamily="34" charset="0"/>
                <a:cs typeface="Arial" panose="020B0604020202020204" pitchFamily="34" charset="0"/>
              </a:rPr>
              <a:t>Pick between 20-25 hours per week</a:t>
            </a:r>
          </a:p>
          <a:p>
            <a:pPr marL="0" indent="0">
              <a:buFont typeface="Arial" panose="020B0604020202020204" pitchFamily="34" charset="0"/>
              <a:buNone/>
            </a:pPr>
            <a:endParaRPr lang="en-US" sz="1000" dirty="0">
              <a:latin typeface="Arial" panose="020B0604020202020204" pitchFamily="34" charset="0"/>
              <a:ea typeface="Amazon Ember Display" panose="020F0603020204020204" pitchFamily="34" charset="0"/>
              <a:cs typeface="Arial" panose="020B0604020202020204" pitchFamily="34" charset="0"/>
            </a:endParaRPr>
          </a:p>
          <a:p>
            <a:pPr marL="0" indent="0">
              <a:buFont typeface="Arial" panose="020B0604020202020204" pitchFamily="34" charset="0"/>
              <a:buNone/>
            </a:pPr>
            <a:r>
              <a:rPr lang="en-US" sz="1000" b="1" dirty="0">
                <a:solidFill>
                  <a:schemeClr val="accent6"/>
                </a:solidFill>
                <a:latin typeface="Arial" panose="020B0604020202020204" pitchFamily="34" charset="0"/>
                <a:ea typeface="Amazon Ember Display" panose="020F0603020204020204" pitchFamily="34" charset="0"/>
                <a:cs typeface="Arial" panose="020B0604020202020204" pitchFamily="34" charset="0"/>
              </a:rPr>
              <a:t>What buildings offer flexible schedules?</a:t>
            </a:r>
          </a:p>
          <a:p>
            <a:r>
              <a:rPr lang="en-US" sz="1000" dirty="0" smtClean="0">
                <a:latin typeface="Arial" panose="020B0604020202020204" pitchFamily="34" charset="0"/>
                <a:ea typeface="Amazon Ember Display" panose="020F0603020204020204" pitchFamily="34" charset="0"/>
                <a:cs typeface="Arial" panose="020B0604020202020204" pitchFamily="34" charset="0"/>
              </a:rPr>
              <a:t>Whole </a:t>
            </a:r>
            <a:r>
              <a:rPr lang="en-US" sz="1000" dirty="0">
                <a:latin typeface="Arial" panose="020B0604020202020204" pitchFamily="34" charset="0"/>
                <a:ea typeface="Amazon Ember Display" panose="020F0603020204020204" pitchFamily="34" charset="0"/>
                <a:cs typeface="Arial" panose="020B0604020202020204" pitchFamily="34" charset="0"/>
              </a:rPr>
              <a:t>Foods</a:t>
            </a:r>
          </a:p>
          <a:p>
            <a:r>
              <a:rPr lang="en-US" sz="1000" dirty="0">
                <a:latin typeface="Arial" panose="020B0604020202020204" pitchFamily="34" charset="0"/>
                <a:ea typeface="Amazon Ember Display" panose="020F0603020204020204" pitchFamily="34" charset="0"/>
                <a:cs typeface="Arial" panose="020B0604020202020204" pitchFamily="34" charset="0"/>
              </a:rPr>
              <a:t>Prime Now</a:t>
            </a:r>
          </a:p>
          <a:p>
            <a:endParaRPr lang="en-US" sz="900" dirty="0">
              <a:latin typeface="Arial" panose="020B0604020202020204" pitchFamily="34" charset="0"/>
              <a:ea typeface="Amazon Ember Display" panose="020F0603020204020204" pitchFamily="34" charset="0"/>
              <a:cs typeface="Arial" panose="020B0604020202020204" pitchFamily="34" charset="0"/>
            </a:endParaRPr>
          </a:p>
          <a:p>
            <a:endParaRPr lang="en-US" sz="900" dirty="0">
              <a:latin typeface="Arial" panose="020B0604020202020204" pitchFamily="34" charset="0"/>
              <a:ea typeface="Amazon Ember Display" panose="020F0603020204020204" pitchFamily="34" charset="0"/>
              <a:cs typeface="Arial" panose="020B0604020202020204" pitchFamily="34" charset="0"/>
            </a:endParaRPr>
          </a:p>
          <a:p>
            <a:endParaRPr lang="en-US" sz="900" dirty="0">
              <a:latin typeface="Arial" panose="020B0604020202020204" pitchFamily="34" charset="0"/>
              <a:ea typeface="Amazon Ember Display" panose="020F0603020204020204" pitchFamily="34" charset="0"/>
              <a:cs typeface="Arial" panose="020B0604020202020204" pitchFamily="34" charset="0"/>
            </a:endParaRPr>
          </a:p>
          <a:p>
            <a:endPar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endParaRPr>
          </a:p>
          <a:p>
            <a:pPr marL="0" indent="0">
              <a:buFont typeface="Arial" panose="020B0604020202020204" pitchFamily="34" charset="0"/>
              <a:buNone/>
            </a:pPr>
            <a:endParaRPr lang="en-US" sz="900" dirty="0">
              <a:solidFill>
                <a:schemeClr val="bg1"/>
              </a:solidFill>
              <a:latin typeface="Arial" panose="020B0604020202020204" pitchFamily="34" charset="0"/>
              <a:ea typeface="Amazon Ember Display" panose="020F0603020204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88BFA71-D419-734D-BC75-3A392C9BBE1A}"/>
              </a:ext>
            </a:extLst>
          </p:cNvPr>
          <p:cNvSpPr txBox="1"/>
          <p:nvPr/>
        </p:nvSpPr>
        <p:spPr>
          <a:xfrm>
            <a:off x="421011" y="3761786"/>
            <a:ext cx="2239268" cy="646331"/>
          </a:xfrm>
          <a:prstGeom prst="rect">
            <a:avLst/>
          </a:prstGeom>
          <a:noFill/>
        </p:spPr>
        <p:txBody>
          <a:bodyPr wrap="square" rtlCol="0">
            <a:spAutoFit/>
          </a:bodyPr>
          <a:lstStyle/>
          <a:p>
            <a:pPr defTabSz="914400"/>
            <a:r>
              <a:rPr lang="en-US" b="1" dirty="0">
                <a:latin typeface="Arial" panose="020B0604020202020204" pitchFamily="34" charset="0"/>
                <a:cs typeface="Arial" panose="020B0604020202020204" pitchFamily="34" charset="0"/>
              </a:rPr>
              <a:t>Amazon school accommodations</a:t>
            </a:r>
          </a:p>
        </p:txBody>
      </p:sp>
      <p:sp>
        <p:nvSpPr>
          <p:cNvPr id="35" name="TextBox 34">
            <a:extLst>
              <a:ext uri="{FF2B5EF4-FFF2-40B4-BE49-F238E27FC236}">
                <a16:creationId xmlns:a16="http://schemas.microsoft.com/office/drawing/2014/main" id="{4D3BD6E3-DB37-9B44-9A55-6B188FA4C0E5}"/>
              </a:ext>
            </a:extLst>
          </p:cNvPr>
          <p:cNvSpPr txBox="1"/>
          <p:nvPr/>
        </p:nvSpPr>
        <p:spPr>
          <a:xfrm>
            <a:off x="2590800" y="3791919"/>
            <a:ext cx="2425390" cy="1054135"/>
          </a:xfrm>
          <a:prstGeom prst="rect">
            <a:avLst/>
          </a:prstGeom>
          <a:noFill/>
        </p:spPr>
        <p:txBody>
          <a:bodyPr wrap="square" rtlCol="0">
            <a:spAutoFit/>
          </a:bodyPr>
          <a:lstStyle/>
          <a:p>
            <a:pPr algn="just">
              <a:lnSpc>
                <a:spcPts val="1520"/>
              </a:lnSpc>
            </a:pPr>
            <a:r>
              <a:rPr lang="en-US" sz="1000" dirty="0">
                <a:latin typeface="Arial" panose="020B0604020202020204" pitchFamily="34" charset="0"/>
                <a:ea typeface="Amazon Ember Display Medium" panose="020F0603020204020204" pitchFamily="34" charset="0"/>
                <a:cs typeface="Arial" panose="020B0604020202020204" pitchFamily="34" charset="0"/>
              </a:rPr>
              <a:t>Amazon offers flexible part-time scheduling that allows students the opportunity to pick up shifts that work for them. </a:t>
            </a:r>
          </a:p>
          <a:p>
            <a:pPr>
              <a:lnSpc>
                <a:spcPts val="1520"/>
              </a:lnSpc>
            </a:pPr>
            <a:endParaRPr lang="en-US" sz="1000" dirty="0">
              <a:latin typeface="Arial" panose="020B0604020202020204" pitchFamily="34" charset="0"/>
              <a:ea typeface="Amazon Ember Display Medium" panose="020F0603020204020204" pitchFamily="34" charset="0"/>
              <a:cs typeface="Arial" panose="020B0604020202020204" pitchFamily="34" charset="0"/>
            </a:endParaRPr>
          </a:p>
        </p:txBody>
      </p:sp>
    </p:spTree>
    <p:extLst>
      <p:ext uri="{BB962C8B-B14F-4D97-AF65-F5344CB8AC3E}">
        <p14:creationId xmlns:p14="http://schemas.microsoft.com/office/powerpoint/2010/main" val="123167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92EC6F-908C-E545-91A3-EFEEB9D7620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98675" y="343130"/>
            <a:ext cx="607775" cy="137997"/>
          </a:xfrm>
          <a:prstGeom prst="rect">
            <a:avLst/>
          </a:prstGeom>
        </p:spPr>
      </p:pic>
      <p:sp>
        <p:nvSpPr>
          <p:cNvPr id="3" name="TextBox 2">
            <a:extLst>
              <a:ext uri="{FF2B5EF4-FFF2-40B4-BE49-F238E27FC236}">
                <a16:creationId xmlns:a16="http://schemas.microsoft.com/office/drawing/2014/main" id="{C1EB94A4-54F6-544D-92FA-9CABF5BE67F1}"/>
              </a:ext>
            </a:extLst>
          </p:cNvPr>
          <p:cNvSpPr txBox="1"/>
          <p:nvPr/>
        </p:nvSpPr>
        <p:spPr>
          <a:xfrm>
            <a:off x="1184440" y="289934"/>
            <a:ext cx="1558759" cy="246221"/>
          </a:xfrm>
          <a:prstGeom prst="rect">
            <a:avLst/>
          </a:prstGeom>
          <a:noFill/>
        </p:spPr>
        <p:txBody>
          <a:bodyPr wrap="square" rtlCol="0">
            <a:spAutoFit/>
          </a:bodyPr>
          <a:lstStyle/>
          <a:p>
            <a:r>
              <a:rPr lang="en-US" sz="1000" dirty="0">
                <a:solidFill>
                  <a:srgbClr val="232F3E"/>
                </a:solidFill>
                <a:latin typeface="Arial" panose="020B0604020202020204" pitchFamily="34" charset="0"/>
                <a:ea typeface="Amazon Ember Display" panose="020F0603020204020204" pitchFamily="34" charset="0"/>
                <a:cs typeface="Arial" panose="020B0604020202020204" pitchFamily="34" charset="0"/>
              </a:rPr>
              <a:t>Affinity Network</a:t>
            </a:r>
            <a:endParaRPr lang="en-US" sz="1000" dirty="0">
              <a:solidFill>
                <a:srgbClr val="232F3E"/>
              </a:solidFill>
              <a:latin typeface="Arial" panose="020B0604020202020204" pitchFamily="34" charset="0"/>
              <a:ea typeface="Amazon Ember Display Light" panose="020F0403020204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95AC1B87-B353-FE46-8316-F4551D4B7F5D}"/>
              </a:ext>
            </a:extLst>
          </p:cNvPr>
          <p:cNvCxnSpPr/>
          <p:nvPr/>
        </p:nvCxnSpPr>
        <p:spPr>
          <a:xfrm>
            <a:off x="1143000" y="289934"/>
            <a:ext cx="0" cy="244391"/>
          </a:xfrm>
          <a:prstGeom prst="line">
            <a:avLst/>
          </a:prstGeom>
          <a:ln w="6350">
            <a:solidFill>
              <a:srgbClr val="232F3E">
                <a:alpha val="5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8393848-6B20-8F41-8DA6-0F954D2D5B4D}"/>
              </a:ext>
            </a:extLst>
          </p:cNvPr>
          <p:cNvPicPr>
            <a:picLocks noChangeAspect="1"/>
          </p:cNvPicPr>
          <p:nvPr/>
        </p:nvPicPr>
        <p:blipFill>
          <a:blip r:embed="rId4"/>
          <a:stretch>
            <a:fillRect/>
          </a:stretch>
        </p:blipFill>
        <p:spPr>
          <a:xfrm>
            <a:off x="2825585" y="1071929"/>
            <a:ext cx="853732" cy="853732"/>
          </a:xfrm>
          <a:prstGeom prst="rect">
            <a:avLst/>
          </a:prstGeom>
        </p:spPr>
      </p:pic>
      <p:pic>
        <p:nvPicPr>
          <p:cNvPr id="6" name="Picture 5">
            <a:extLst>
              <a:ext uri="{FF2B5EF4-FFF2-40B4-BE49-F238E27FC236}">
                <a16:creationId xmlns:a16="http://schemas.microsoft.com/office/drawing/2014/main" id="{A3E50F82-F48C-BB41-BBEF-816F22E761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2351" b="7634"/>
          <a:stretch/>
        </p:blipFill>
        <p:spPr>
          <a:xfrm>
            <a:off x="3914707" y="2576565"/>
            <a:ext cx="865760" cy="8324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F13D38F4-F499-244A-A740-89CC1241B82E}"/>
              </a:ext>
            </a:extLst>
          </p:cNvPr>
          <p:cNvPicPr>
            <a:picLocks noChangeAspect="1"/>
          </p:cNvPicPr>
          <p:nvPr/>
        </p:nvPicPr>
        <p:blipFill>
          <a:blip r:embed="rId6"/>
          <a:stretch>
            <a:fillRect/>
          </a:stretch>
        </p:blipFill>
        <p:spPr>
          <a:xfrm>
            <a:off x="7220244" y="2590123"/>
            <a:ext cx="831041" cy="80533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2F2A0ED7-BC23-9D46-BDAE-B61D3C6B3B4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448277" y="1295949"/>
            <a:ext cx="1124244" cy="580492"/>
          </a:xfrm>
          <a:prstGeom prst="rect">
            <a:avLst/>
          </a:prstGeom>
        </p:spPr>
      </p:pic>
      <p:pic>
        <p:nvPicPr>
          <p:cNvPr id="9" name="Picture 8">
            <a:extLst>
              <a:ext uri="{FF2B5EF4-FFF2-40B4-BE49-F238E27FC236}">
                <a16:creationId xmlns:a16="http://schemas.microsoft.com/office/drawing/2014/main" id="{C891D3D0-3B59-E24C-B5A8-EC36B1086E2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t="-2570"/>
          <a:stretch/>
        </p:blipFill>
        <p:spPr>
          <a:xfrm>
            <a:off x="1131634" y="4138265"/>
            <a:ext cx="1763965" cy="338486"/>
          </a:xfrm>
          <a:prstGeom prst="rect">
            <a:avLst/>
          </a:prstGeom>
        </p:spPr>
      </p:pic>
      <p:pic>
        <p:nvPicPr>
          <p:cNvPr id="10" name="Picture 9">
            <a:extLst>
              <a:ext uri="{FF2B5EF4-FFF2-40B4-BE49-F238E27FC236}">
                <a16:creationId xmlns:a16="http://schemas.microsoft.com/office/drawing/2014/main" id="{741C960C-D8F5-C148-8D87-2A04D43A410F}"/>
              </a:ext>
            </a:extLst>
          </p:cNvPr>
          <p:cNvPicPr>
            <a:picLocks noChangeAspect="1"/>
          </p:cNvPicPr>
          <p:nvPr/>
        </p:nvPicPr>
        <p:blipFill>
          <a:blip r:embed="rId9"/>
          <a:stretch>
            <a:fillRect/>
          </a:stretch>
        </p:blipFill>
        <p:spPr>
          <a:xfrm>
            <a:off x="2438400" y="2565926"/>
            <a:ext cx="990329" cy="853732"/>
          </a:xfrm>
          <a:prstGeom prst="rect">
            <a:avLst/>
          </a:prstGeom>
        </p:spPr>
      </p:pic>
      <p:pic>
        <p:nvPicPr>
          <p:cNvPr id="11" name="Picture 10">
            <a:extLst>
              <a:ext uri="{FF2B5EF4-FFF2-40B4-BE49-F238E27FC236}">
                <a16:creationId xmlns:a16="http://schemas.microsoft.com/office/drawing/2014/main" id="{A5ACDBF2-603B-3E4F-8077-BAEBA4C9CFD0}"/>
              </a:ext>
            </a:extLst>
          </p:cNvPr>
          <p:cNvPicPr>
            <a:picLocks noChangeAspect="1"/>
          </p:cNvPicPr>
          <p:nvPr/>
        </p:nvPicPr>
        <p:blipFill>
          <a:blip r:embed="rId10"/>
          <a:stretch>
            <a:fillRect/>
          </a:stretch>
        </p:blipFill>
        <p:spPr>
          <a:xfrm>
            <a:off x="5365707" y="2576639"/>
            <a:ext cx="1532994" cy="832307"/>
          </a:xfrm>
          <a:prstGeom prst="rect">
            <a:avLst/>
          </a:prstGeom>
        </p:spPr>
      </p:pic>
      <p:pic>
        <p:nvPicPr>
          <p:cNvPr id="12" name="Picture 11">
            <a:extLst>
              <a:ext uri="{FF2B5EF4-FFF2-40B4-BE49-F238E27FC236}">
                <a16:creationId xmlns:a16="http://schemas.microsoft.com/office/drawing/2014/main" id="{BCA3DAB7-1A06-E14E-B16D-2ABE09BA82F6}"/>
              </a:ext>
            </a:extLst>
          </p:cNvPr>
          <p:cNvPicPr>
            <a:picLocks noChangeAspect="1"/>
          </p:cNvPicPr>
          <p:nvPr/>
        </p:nvPicPr>
        <p:blipFill>
          <a:blip r:embed="rId11"/>
          <a:stretch>
            <a:fillRect/>
          </a:stretch>
        </p:blipFill>
        <p:spPr>
          <a:xfrm>
            <a:off x="3602439" y="4071571"/>
            <a:ext cx="1438554" cy="516404"/>
          </a:xfrm>
          <a:prstGeom prst="rect">
            <a:avLst/>
          </a:prstGeom>
        </p:spPr>
      </p:pic>
      <p:pic>
        <p:nvPicPr>
          <p:cNvPr id="13" name="Picture 12">
            <a:extLst>
              <a:ext uri="{FF2B5EF4-FFF2-40B4-BE49-F238E27FC236}">
                <a16:creationId xmlns:a16="http://schemas.microsoft.com/office/drawing/2014/main" id="{A29C1CC8-A81C-1942-A378-F9324A0F5B88}"/>
              </a:ext>
            </a:extLst>
          </p:cNvPr>
          <p:cNvPicPr>
            <a:picLocks noChangeAspect="1"/>
          </p:cNvPicPr>
          <p:nvPr/>
        </p:nvPicPr>
        <p:blipFill>
          <a:blip r:embed="rId12"/>
          <a:stretch>
            <a:fillRect/>
          </a:stretch>
        </p:blipFill>
        <p:spPr>
          <a:xfrm>
            <a:off x="4347587" y="1150225"/>
            <a:ext cx="1540194" cy="697140"/>
          </a:xfrm>
          <a:prstGeom prst="rect">
            <a:avLst/>
          </a:prstGeom>
        </p:spPr>
      </p:pic>
      <p:pic>
        <p:nvPicPr>
          <p:cNvPr id="14" name="Picture 13">
            <a:extLst>
              <a:ext uri="{FF2B5EF4-FFF2-40B4-BE49-F238E27FC236}">
                <a16:creationId xmlns:a16="http://schemas.microsoft.com/office/drawing/2014/main" id="{D44E4AFD-2CC9-E340-965B-3096A39472CC}"/>
              </a:ext>
            </a:extLst>
          </p:cNvPr>
          <p:cNvPicPr>
            <a:picLocks noChangeAspect="1"/>
          </p:cNvPicPr>
          <p:nvPr/>
        </p:nvPicPr>
        <p:blipFill>
          <a:blip r:embed="rId13"/>
          <a:stretch>
            <a:fillRect/>
          </a:stretch>
        </p:blipFill>
        <p:spPr>
          <a:xfrm>
            <a:off x="1328325" y="1247147"/>
            <a:ext cx="1000950" cy="562603"/>
          </a:xfrm>
          <a:prstGeom prst="rect">
            <a:avLst/>
          </a:prstGeom>
        </p:spPr>
      </p:pic>
      <p:pic>
        <p:nvPicPr>
          <p:cNvPr id="15" name="Picture 14">
            <a:extLst>
              <a:ext uri="{FF2B5EF4-FFF2-40B4-BE49-F238E27FC236}">
                <a16:creationId xmlns:a16="http://schemas.microsoft.com/office/drawing/2014/main" id="{58DA9446-EDBF-B945-8E08-291AF9793E96}"/>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667270" y="3984232"/>
            <a:ext cx="1562014" cy="580493"/>
          </a:xfrm>
          <a:prstGeom prst="rect">
            <a:avLst/>
          </a:prstGeom>
        </p:spPr>
      </p:pic>
      <p:pic>
        <p:nvPicPr>
          <p:cNvPr id="16" name="Picture 15">
            <a:extLst>
              <a:ext uri="{FF2B5EF4-FFF2-40B4-BE49-F238E27FC236}">
                <a16:creationId xmlns:a16="http://schemas.microsoft.com/office/drawing/2014/main" id="{EAEDD11E-5788-A449-A4CD-92C221ADA3DD}"/>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205864" y="2576565"/>
            <a:ext cx="832454" cy="8324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705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FS_Amazon_Acid_Screen_Template" id="{B92F8155-7523-574E-B4A1-6307E6F98975}" vid="{707329F0-D8F7-0842-A9A8-98CBA7D622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1EFB63F152774DBBC20F0D132D1B00" ma:contentTypeVersion="1" ma:contentTypeDescription="Create a new document." ma:contentTypeScope="" ma:versionID="cdec09014eeb473b259f8dc9c27354c8">
  <xsd:schema xmlns:xsd="http://www.w3.org/2001/XMLSchema" xmlns:xs="http://www.w3.org/2001/XMLSchema" xmlns:p="http://schemas.microsoft.com/office/2006/metadata/properties" xmlns:ns2="25a1b1cd-fdf6-4fbe-9162-281b7ebe7340" targetNamespace="http://schemas.microsoft.com/office/2006/metadata/properties" ma:root="true" ma:fieldsID="18a5e4d691585badb84cd1e160bf74bb" ns2:_="">
    <xsd:import namespace="25a1b1cd-fdf6-4fbe-9162-281b7ebe734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1b1cd-fdf6-4fbe-9162-281b7ebe734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9D3ABD-6140-43BE-B054-0C6F08D6C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1b1cd-fdf6-4fbe-9162-281b7ebe7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E94F59-94D0-4E93-868B-C80AEAFBC4E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5a1b1cd-fdf6-4fbe-9162-281b7ebe7340"/>
    <ds:schemaRef ds:uri="http://www.w3.org/XML/1998/namespace"/>
    <ds:schemaRef ds:uri="http://purl.org/dc/dcmitype/"/>
  </ds:schemaRefs>
</ds:datastoreItem>
</file>

<file path=customXml/itemProps3.xml><?xml version="1.0" encoding="utf-8"?>
<ds:datastoreItem xmlns:ds="http://schemas.openxmlformats.org/officeDocument/2006/customXml" ds:itemID="{6E41594B-828C-4C2F-B541-45A7FCB397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40092</TotalTime>
  <Words>1013</Words>
  <Application>Microsoft Office PowerPoint</Application>
  <PresentationFormat>On-screen Show (16:9)</PresentationFormat>
  <Paragraphs>113</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Amazon Ember Display Medium</vt:lpstr>
      <vt:lpstr>Arial</vt:lpstr>
      <vt:lpstr>Calibri</vt:lpstr>
      <vt:lpstr>Amazon Ember Display Light</vt:lpstr>
      <vt:lpstr>Amazon Ember Thin</vt:lpstr>
      <vt:lpstr>Amazon Ember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WFS Amazon</dc:subject>
  <dc:creator>Microsoft Office User</dc:creator>
  <cp:keywords/>
  <dc:description/>
  <cp:lastModifiedBy>Dehnuwala, Swati</cp:lastModifiedBy>
  <cp:revision>187</cp:revision>
  <dcterms:created xsi:type="dcterms:W3CDTF">2020-02-12T19:37:29Z</dcterms:created>
  <dcterms:modified xsi:type="dcterms:W3CDTF">2021-01-25T21:50:05Z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0x010100A41EFB63F152774DBBC20F0D132D1B00</vt:lpwstr>
  </property>
</Properties>
</file>